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6" r:id="rId3"/>
    <p:sldId id="261" r:id="rId4"/>
    <p:sldId id="259" r:id="rId5"/>
    <p:sldId id="266"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86" d="100"/>
          <a:sy n="86" d="100"/>
        </p:scale>
        <p:origin x="33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3DB7F-C33F-4188-B72B-0B05A0262589}" type="datetimeFigureOut">
              <a:rPr lang="it-IT" smtClean="0"/>
              <a:t>08/05/2020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C051F-4A04-49D8-BA63-C03379FCF453}" type="slidenum">
              <a:rPr lang="it-IT" smtClean="0"/>
              <a:t>‹N›</a:t>
            </a:fld>
            <a:endParaRPr lang="it-IT"/>
          </a:p>
        </p:txBody>
      </p:sp>
    </p:spTree>
    <p:extLst>
      <p:ext uri="{BB962C8B-B14F-4D97-AF65-F5344CB8AC3E}">
        <p14:creationId xmlns:p14="http://schemas.microsoft.com/office/powerpoint/2010/main" val="122809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9180701-BA60-4AAD-8E37-0B3301CBF02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4E6BB3D-A318-46EC-B689-D5FE8BD0329D}" type="slidenum">
              <a:t>5</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immagine diapositiva 1">
            <a:extLst>
              <a:ext uri="{FF2B5EF4-FFF2-40B4-BE49-F238E27FC236}">
                <a16:creationId xmlns:a16="http://schemas.microsoft.com/office/drawing/2014/main" id="{5F00028E-AAFE-42A3-A176-A76A6CAF5D93}"/>
              </a:ext>
            </a:extLst>
          </p:cNvPr>
          <p:cNvSpPr>
            <a:spLocks noGrp="1" noRot="1" noChangeAspect="1"/>
          </p:cNvSpPr>
          <p:nvPr>
            <p:ph type="sldImg"/>
          </p:nvPr>
        </p:nvSpPr>
        <p:spPr>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6489A9BF-ABF2-4970-8A1A-3A063FCEAFBF}"/>
              </a:ext>
            </a:extLst>
          </p:cNvPr>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76007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8D904-C47F-4395-A494-BF797EEC880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A3C9B71-8C4B-40CB-B8A8-266574783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678E5FB-FC7B-4F29-8523-98E3870CA485}"/>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5" name="Segnaposto piè di pagina 4">
            <a:extLst>
              <a:ext uri="{FF2B5EF4-FFF2-40B4-BE49-F238E27FC236}">
                <a16:creationId xmlns:a16="http://schemas.microsoft.com/office/drawing/2014/main" id="{B81E593B-5E9B-4445-977D-BF492365C5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FF18F6-816B-4DCF-95B6-3E6D4120DCEE}"/>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116247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A769A-F3B3-47B2-A5AF-98DB2B8C584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7000D17-0773-4023-A79B-8EA6A9F446A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CC4A77-65A2-4D38-AD6A-456009394086}"/>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5" name="Segnaposto piè di pagina 4">
            <a:extLst>
              <a:ext uri="{FF2B5EF4-FFF2-40B4-BE49-F238E27FC236}">
                <a16:creationId xmlns:a16="http://schemas.microsoft.com/office/drawing/2014/main" id="{FFAC5A2F-6CEA-4862-937D-EED6D09382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DD06D8-8B30-4993-861B-570D8F7DEE87}"/>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236312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DC46332-40A7-415A-9B59-6CB78A1DF7D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83926CD-4FA8-4B33-9517-54F369839B3C}"/>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BCD611-308E-4771-8532-8EF2F79FBFA4}"/>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5" name="Segnaposto piè di pagina 4">
            <a:extLst>
              <a:ext uri="{FF2B5EF4-FFF2-40B4-BE49-F238E27FC236}">
                <a16:creationId xmlns:a16="http://schemas.microsoft.com/office/drawing/2014/main" id="{73F74C48-DD17-45E8-9B93-73C7DC8E56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42A3FBA-102B-429C-8F19-7308CA0A59E1}"/>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364050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4AE6EE-BE85-43B9-AF9E-031BCD9FAD8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4084D0-0718-4D24-81DC-A3DF01A391E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C2E9F7-6FFF-45A4-A4CF-4ED009AF5AEF}"/>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5" name="Segnaposto piè di pagina 4">
            <a:extLst>
              <a:ext uri="{FF2B5EF4-FFF2-40B4-BE49-F238E27FC236}">
                <a16:creationId xmlns:a16="http://schemas.microsoft.com/office/drawing/2014/main" id="{713252A0-80B3-45BC-A149-C088D2D84B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757F501-4B3B-4ED3-8D87-5FF8E20199D4}"/>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271006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DA0D0B-8034-4513-AA71-CCFB6A4C713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F240CEB-3478-40E8-B462-64536585D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8373B0C3-D428-49B8-9F3D-F1821AA1260A}"/>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5" name="Segnaposto piè di pagina 4">
            <a:extLst>
              <a:ext uri="{FF2B5EF4-FFF2-40B4-BE49-F238E27FC236}">
                <a16:creationId xmlns:a16="http://schemas.microsoft.com/office/drawing/2014/main" id="{9DA8ACFC-9B39-41A8-90C0-B7B7B28938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ABFD81-CAC7-49DB-AD84-E6A6E6F4E610}"/>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387209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F1EF7-69A8-486A-9FB3-EE033CD4F8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1247A32-490C-46AA-9D1A-FD4EFE95738F}"/>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5709F23-3E08-4741-BE60-807EA4F4BA7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F882294-73B4-4BD9-BE38-9770DA1DC3F1}"/>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6" name="Segnaposto piè di pagina 5">
            <a:extLst>
              <a:ext uri="{FF2B5EF4-FFF2-40B4-BE49-F238E27FC236}">
                <a16:creationId xmlns:a16="http://schemas.microsoft.com/office/drawing/2014/main" id="{4E97755E-2588-40C9-BCDC-3A26A06E13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15C2A6-C32C-4207-B628-16BFEFFA035F}"/>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99293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0AC44-ACA4-42F0-9589-9E78458BDF3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4BB04C6-261D-4C09-B89B-F85EFE5A8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6466FA49-6BC3-40D4-9CAB-B8130314A612}"/>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F5DF4D4-559E-4C28-BC1B-BB01689D9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D8D02FE-55E7-488A-8EE5-238DAADE44C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A9EF856-4589-4C7D-9C60-D5AA387093CF}"/>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8" name="Segnaposto piè di pagina 7">
            <a:extLst>
              <a:ext uri="{FF2B5EF4-FFF2-40B4-BE49-F238E27FC236}">
                <a16:creationId xmlns:a16="http://schemas.microsoft.com/office/drawing/2014/main" id="{081267FD-D35A-4248-92D5-D7C6BEEA6F3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F3E0F8C-13F7-47D5-ACD1-D92E21E08121}"/>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103379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34BA54-C5D6-471D-A567-7405C8A0C6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5092405-45A5-4C0F-8F04-8DFBBBB6CC15}"/>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4" name="Segnaposto piè di pagina 3">
            <a:extLst>
              <a:ext uri="{FF2B5EF4-FFF2-40B4-BE49-F238E27FC236}">
                <a16:creationId xmlns:a16="http://schemas.microsoft.com/office/drawing/2014/main" id="{953799B5-9AF0-49FC-A4B5-617AC564A06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609AD3A-3990-4146-83A7-348E7452E0F9}"/>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110621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4D559CC-79A9-43E4-B0CA-E5E785964E49}"/>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3" name="Segnaposto piè di pagina 2">
            <a:extLst>
              <a:ext uri="{FF2B5EF4-FFF2-40B4-BE49-F238E27FC236}">
                <a16:creationId xmlns:a16="http://schemas.microsoft.com/office/drawing/2014/main" id="{4B3A083C-B945-4920-86AF-8EF95DC1D3C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9B1199D-5E3D-4C50-8C7A-AF66440DD4FB}"/>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352488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0B4C1-0C5E-4294-AD1B-BE2CCC85F0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807921-8912-4278-AF1A-2639BDFA2D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A12E14C-D219-40DA-8402-AC72A2452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6D2422A-23F1-4ACF-B20C-45463AD1DD68}"/>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6" name="Segnaposto piè di pagina 5">
            <a:extLst>
              <a:ext uri="{FF2B5EF4-FFF2-40B4-BE49-F238E27FC236}">
                <a16:creationId xmlns:a16="http://schemas.microsoft.com/office/drawing/2014/main" id="{62C5E93D-3F19-48AE-A738-402197DD1D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5734FA-EA16-46AC-A803-5E06416A90A2}"/>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233937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82A381-9DA5-467F-8A5C-C3694EF424A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20FD5A8-A24C-4C7E-9CB4-68E7CDDF1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E367108-621D-4E95-93DF-1B286548E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5702227-3F4C-4FC6-A9FD-B9A264EBE15C}"/>
              </a:ext>
            </a:extLst>
          </p:cNvPr>
          <p:cNvSpPr>
            <a:spLocks noGrp="1"/>
          </p:cNvSpPr>
          <p:nvPr>
            <p:ph type="dt" sz="half" idx="10"/>
          </p:nvPr>
        </p:nvSpPr>
        <p:spPr/>
        <p:txBody>
          <a:bodyPr/>
          <a:lstStyle/>
          <a:p>
            <a:fld id="{85E1A45F-5967-4751-B58B-57112B217D7D}" type="datetimeFigureOut">
              <a:rPr lang="it-IT" smtClean="0"/>
              <a:t>08/05/2020</a:t>
            </a:fld>
            <a:endParaRPr lang="it-IT"/>
          </a:p>
        </p:txBody>
      </p:sp>
      <p:sp>
        <p:nvSpPr>
          <p:cNvPr id="6" name="Segnaposto piè di pagina 5">
            <a:extLst>
              <a:ext uri="{FF2B5EF4-FFF2-40B4-BE49-F238E27FC236}">
                <a16:creationId xmlns:a16="http://schemas.microsoft.com/office/drawing/2014/main" id="{BB6AA226-2363-4161-980E-285F1A5873C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AC3C9D-9B6D-4298-9809-E81F6174D3DB}"/>
              </a:ext>
            </a:extLst>
          </p:cNvPr>
          <p:cNvSpPr>
            <a:spLocks noGrp="1"/>
          </p:cNvSpPr>
          <p:nvPr>
            <p:ph type="sldNum" sz="quarter" idx="12"/>
          </p:nvPr>
        </p:nvSpPr>
        <p:spPr/>
        <p:txBody>
          <a:bodyPr/>
          <a:lstStyle/>
          <a:p>
            <a:fld id="{A2850454-C8B4-47C1-BD82-4B70238FF10C}" type="slidenum">
              <a:rPr lang="it-IT" smtClean="0"/>
              <a:t>‹N›</a:t>
            </a:fld>
            <a:endParaRPr lang="it-IT"/>
          </a:p>
        </p:txBody>
      </p:sp>
    </p:spTree>
    <p:extLst>
      <p:ext uri="{BB962C8B-B14F-4D97-AF65-F5344CB8AC3E}">
        <p14:creationId xmlns:p14="http://schemas.microsoft.com/office/powerpoint/2010/main" val="11060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804DBE8-C357-4DA0-9468-0A9BCEE70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DD3E9E-F10A-40FD-9D26-52C6FE82D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EA4E28-5108-438A-B0BC-8F285B74F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1A45F-5967-4751-B58B-57112B217D7D}" type="datetimeFigureOut">
              <a:rPr lang="it-IT" smtClean="0"/>
              <a:t>08/05/2020</a:t>
            </a:fld>
            <a:endParaRPr lang="it-IT"/>
          </a:p>
        </p:txBody>
      </p:sp>
      <p:sp>
        <p:nvSpPr>
          <p:cNvPr id="5" name="Segnaposto piè di pagina 4">
            <a:extLst>
              <a:ext uri="{FF2B5EF4-FFF2-40B4-BE49-F238E27FC236}">
                <a16:creationId xmlns:a16="http://schemas.microsoft.com/office/drawing/2014/main" id="{81A57321-11E7-49F5-8883-DA44676C4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0F495F4-0DEB-41A2-85A6-BE5B4369B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50454-C8B4-47C1-BD82-4B70238FF10C}" type="slidenum">
              <a:rPr lang="it-IT" smtClean="0"/>
              <a:t>‹N›</a:t>
            </a:fld>
            <a:endParaRPr lang="it-IT"/>
          </a:p>
        </p:txBody>
      </p:sp>
    </p:spTree>
    <p:extLst>
      <p:ext uri="{BB962C8B-B14F-4D97-AF65-F5344CB8AC3E}">
        <p14:creationId xmlns:p14="http://schemas.microsoft.com/office/powerpoint/2010/main" val="298186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F9F3E77A-95EC-4BD0-A4D2-48B4346E55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20" y="-1"/>
            <a:ext cx="12143359" cy="6837477"/>
          </a:xfrm>
          <a:prstGeom prst="rect">
            <a:avLst/>
          </a:prstGeom>
        </p:spPr>
      </p:pic>
      <p:sp>
        <p:nvSpPr>
          <p:cNvPr id="3" name="Rettangolo con angoli arrotondati 2">
            <a:extLst>
              <a:ext uri="{FF2B5EF4-FFF2-40B4-BE49-F238E27FC236}">
                <a16:creationId xmlns:a16="http://schemas.microsoft.com/office/drawing/2014/main" id="{DF0729B3-C138-41D9-9FF5-DC76F060D73D}"/>
              </a:ext>
            </a:extLst>
          </p:cNvPr>
          <p:cNvSpPr/>
          <p:nvPr/>
        </p:nvSpPr>
        <p:spPr>
          <a:xfrm>
            <a:off x="3753321" y="1762975"/>
            <a:ext cx="4373217" cy="165576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bg1"/>
                </a:solidFill>
              </a:rPr>
              <a:t>Note di storia</a:t>
            </a:r>
          </a:p>
        </p:txBody>
      </p:sp>
      <p:sp>
        <p:nvSpPr>
          <p:cNvPr id="6" name="Rettangolo con angoli arrotondati 5">
            <a:extLst>
              <a:ext uri="{FF2B5EF4-FFF2-40B4-BE49-F238E27FC236}">
                <a16:creationId xmlns:a16="http://schemas.microsoft.com/office/drawing/2014/main" id="{1AC583D7-2233-40D3-93C0-969E1AA77FDA}"/>
              </a:ext>
            </a:extLst>
          </p:cNvPr>
          <p:cNvSpPr/>
          <p:nvPr/>
        </p:nvSpPr>
        <p:spPr>
          <a:xfrm>
            <a:off x="2474486" y="3931926"/>
            <a:ext cx="6930886" cy="138638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bg1"/>
                </a:solidFill>
              </a:rPr>
              <a:t>«Che colpa abbiamo noi»</a:t>
            </a:r>
          </a:p>
          <a:p>
            <a:pPr algn="ctr"/>
            <a:r>
              <a:rPr lang="it-IT" sz="3200" b="1" dirty="0">
                <a:solidFill>
                  <a:schemeClr val="bg1"/>
                </a:solidFill>
              </a:rPr>
              <a:t>I giovani verso la rivoluzione del ‘68</a:t>
            </a:r>
          </a:p>
        </p:txBody>
      </p:sp>
      <p:pic>
        <p:nvPicPr>
          <p:cNvPr id="5" name="Immagine 4">
            <a:extLst>
              <a:ext uri="{FF2B5EF4-FFF2-40B4-BE49-F238E27FC236}">
                <a16:creationId xmlns:a16="http://schemas.microsoft.com/office/drawing/2014/main" id="{D882DA40-0330-4B00-ADCE-2335439CF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260" y="216116"/>
            <a:ext cx="3923340" cy="993913"/>
          </a:xfrm>
          <a:prstGeom prst="rect">
            <a:avLst/>
          </a:prstGeom>
        </p:spPr>
      </p:pic>
      <p:sp>
        <p:nvSpPr>
          <p:cNvPr id="14" name="CasellaDiTesto 13">
            <a:extLst>
              <a:ext uri="{FF2B5EF4-FFF2-40B4-BE49-F238E27FC236}">
                <a16:creationId xmlns:a16="http://schemas.microsoft.com/office/drawing/2014/main" id="{1914535F-5157-4C34-9CBF-E9736FA9A103}"/>
              </a:ext>
            </a:extLst>
          </p:cNvPr>
          <p:cNvSpPr txBox="1"/>
          <p:nvPr/>
        </p:nvSpPr>
        <p:spPr>
          <a:xfrm>
            <a:off x="3978260" y="6202017"/>
            <a:ext cx="3628488" cy="400110"/>
          </a:xfrm>
          <a:prstGeom prst="rect">
            <a:avLst/>
          </a:prstGeom>
          <a:solidFill>
            <a:schemeClr val="bg1"/>
          </a:solidFill>
        </p:spPr>
        <p:txBody>
          <a:bodyPr wrap="square" rtlCol="0">
            <a:spAutoFit/>
          </a:bodyPr>
          <a:lstStyle/>
          <a:p>
            <a:pPr algn="ctr"/>
            <a:r>
              <a:rPr lang="it-IT" sz="2000" b="1" dirty="0"/>
              <a:t>a cura di Nina Quarenghi</a:t>
            </a:r>
          </a:p>
        </p:txBody>
      </p:sp>
    </p:spTree>
    <p:extLst>
      <p:ext uri="{BB962C8B-B14F-4D97-AF65-F5344CB8AC3E}">
        <p14:creationId xmlns:p14="http://schemas.microsoft.com/office/powerpoint/2010/main" val="118579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F9F3E77A-95EC-4BD0-A4D2-48B4346E55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320" y="-1"/>
            <a:ext cx="12143359" cy="6837477"/>
          </a:xfrm>
          <a:prstGeom prst="rect">
            <a:avLst/>
          </a:prstGeom>
        </p:spPr>
      </p:pic>
      <p:pic>
        <p:nvPicPr>
          <p:cNvPr id="8" name="Rokes_-_Che_colpa_abbiamo_noi">
            <a:hlinkClick r:id="" action="ppaction://media"/>
            <a:extLst>
              <a:ext uri="{FF2B5EF4-FFF2-40B4-BE49-F238E27FC236}">
                <a16:creationId xmlns:a16="http://schemas.microsoft.com/office/drawing/2014/main" id="{0630BF11-6A2C-4E8E-9B5C-DDC6FE8883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8196" y="415149"/>
            <a:ext cx="577735" cy="487363"/>
          </a:xfrm>
          <a:prstGeom prst="rect">
            <a:avLst/>
          </a:prstGeom>
          <a:solidFill>
            <a:srgbClr val="FFFF00"/>
          </a:solidFill>
          <a:ln>
            <a:solidFill>
              <a:srgbClr val="FFFF00"/>
            </a:solidFill>
          </a:ln>
        </p:spPr>
      </p:pic>
      <p:sp>
        <p:nvSpPr>
          <p:cNvPr id="5" name="Rettangolo con angoli arrotondati 2">
            <a:extLst>
              <a:ext uri="{FF2B5EF4-FFF2-40B4-BE49-F238E27FC236}">
                <a16:creationId xmlns:a16="http://schemas.microsoft.com/office/drawing/2014/main" id="{7D586C3D-530B-4CAD-87AD-FB9A934AD488}"/>
              </a:ext>
            </a:extLst>
          </p:cNvPr>
          <p:cNvSpPr/>
          <p:nvPr/>
        </p:nvSpPr>
        <p:spPr>
          <a:xfrm>
            <a:off x="-66595" y="379796"/>
            <a:ext cx="5398196" cy="5227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00000"/>
          </a:solidFill>
          <a:ln w="12600" cap="flat">
            <a:solidFill>
              <a:srgbClr val="C0000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800" b="1" dirty="0">
                <a:solidFill>
                  <a:schemeClr val="bg1"/>
                </a:solidFill>
                <a:latin typeface="Arial" pitchFamily="18"/>
                <a:ea typeface="Microsoft YaHei" pitchFamily="2"/>
                <a:cs typeface="Mangal" pitchFamily="2"/>
              </a:rPr>
              <a:t>«Che colpa abbiamo noi» </a:t>
            </a:r>
            <a:endParaRPr lang="it-IT" sz="2800" b="1" i="0" u="none" strike="noStrike" kern="1200" cap="none" spc="0" baseline="0" dirty="0">
              <a:solidFill>
                <a:schemeClr val="bg1"/>
              </a:solidFill>
              <a:uFillTx/>
              <a:latin typeface="Arial" pitchFamily="18"/>
              <a:ea typeface="Microsoft YaHei" pitchFamily="2"/>
              <a:cs typeface="Mangal" pitchFamily="2"/>
            </a:endParaRPr>
          </a:p>
        </p:txBody>
      </p:sp>
      <p:sp>
        <p:nvSpPr>
          <p:cNvPr id="2" name="CasellaDiTesto 1">
            <a:extLst>
              <a:ext uri="{FF2B5EF4-FFF2-40B4-BE49-F238E27FC236}">
                <a16:creationId xmlns:a16="http://schemas.microsoft.com/office/drawing/2014/main" id="{E73FF03D-1B4B-462A-BDDE-13027D4153F6}"/>
              </a:ext>
            </a:extLst>
          </p:cNvPr>
          <p:cNvSpPr txBox="1"/>
          <p:nvPr/>
        </p:nvSpPr>
        <p:spPr>
          <a:xfrm>
            <a:off x="1146434" y="1594338"/>
            <a:ext cx="4339966" cy="4801314"/>
          </a:xfrm>
          <a:prstGeom prst="rect">
            <a:avLst/>
          </a:prstGeom>
          <a:noFill/>
        </p:spPr>
        <p:txBody>
          <a:bodyPr wrap="square" rtlCol="0">
            <a:spAutoFit/>
          </a:bodyPr>
          <a:lstStyle/>
          <a:p>
            <a:r>
              <a:rPr lang="it-IT" sz="2400" dirty="0"/>
              <a:t>La notte cade su di noi</a:t>
            </a:r>
            <a:br>
              <a:rPr lang="it-IT" sz="2400" dirty="0"/>
            </a:br>
            <a:r>
              <a:rPr lang="it-IT" sz="2400" dirty="0"/>
              <a:t>La pioggia cade su di noi</a:t>
            </a:r>
            <a:br>
              <a:rPr lang="it-IT" sz="2400" dirty="0"/>
            </a:br>
            <a:r>
              <a:rPr lang="it-IT" sz="2400" dirty="0"/>
              <a:t>La gente non sorride più</a:t>
            </a:r>
            <a:br>
              <a:rPr lang="it-IT" sz="2400" dirty="0"/>
            </a:br>
            <a:r>
              <a:rPr lang="it-IT" sz="2400" dirty="0"/>
              <a:t>Vediamo un mondo vecchio che</a:t>
            </a:r>
            <a:br>
              <a:rPr lang="it-IT" sz="2400" dirty="0"/>
            </a:br>
            <a:r>
              <a:rPr lang="it-IT" sz="2400" dirty="0"/>
              <a:t>Ci sta crollando addosso ormai</a:t>
            </a:r>
            <a:br>
              <a:rPr lang="it-IT" sz="2400" dirty="0"/>
            </a:br>
            <a:r>
              <a:rPr lang="it-IT" sz="2400" dirty="0"/>
              <a:t>Ma che colpa abbiamo noi</a:t>
            </a:r>
          </a:p>
          <a:p>
            <a:r>
              <a:rPr lang="it-IT" sz="2400" dirty="0"/>
              <a:t>Sarà una bella società</a:t>
            </a:r>
            <a:br>
              <a:rPr lang="it-IT" sz="2400" dirty="0"/>
            </a:br>
            <a:r>
              <a:rPr lang="it-IT" sz="2400" dirty="0"/>
              <a:t>Fondata sulla libertà</a:t>
            </a:r>
            <a:br>
              <a:rPr lang="it-IT" sz="2400" dirty="0"/>
            </a:br>
            <a:r>
              <a:rPr lang="it-IT" sz="2400" dirty="0"/>
              <a:t>Però spiegateci perché</a:t>
            </a:r>
            <a:br>
              <a:rPr lang="it-IT" sz="2400" dirty="0"/>
            </a:br>
            <a:r>
              <a:rPr lang="it-IT" sz="2400" dirty="0"/>
              <a:t>Se non pensiamo come voi</a:t>
            </a:r>
            <a:br>
              <a:rPr lang="it-IT" sz="2400" dirty="0"/>
            </a:br>
            <a:r>
              <a:rPr lang="it-IT" sz="2400" dirty="0"/>
              <a:t>Ci disprezzate, come mai</a:t>
            </a:r>
            <a:br>
              <a:rPr lang="it-IT" sz="2400" dirty="0"/>
            </a:br>
            <a:r>
              <a:rPr lang="it-IT" sz="2400" dirty="0"/>
              <a:t>Ma che colpa abbiamo noi</a:t>
            </a:r>
          </a:p>
          <a:p>
            <a:endParaRPr lang="it-IT" dirty="0"/>
          </a:p>
        </p:txBody>
      </p:sp>
      <p:sp>
        <p:nvSpPr>
          <p:cNvPr id="4" name="CasellaDiTesto 3">
            <a:extLst>
              <a:ext uri="{FF2B5EF4-FFF2-40B4-BE49-F238E27FC236}">
                <a16:creationId xmlns:a16="http://schemas.microsoft.com/office/drawing/2014/main" id="{DD70B6AB-1494-46B3-9CBD-B51DCB165311}"/>
              </a:ext>
            </a:extLst>
          </p:cNvPr>
          <p:cNvSpPr txBox="1"/>
          <p:nvPr/>
        </p:nvSpPr>
        <p:spPr>
          <a:xfrm>
            <a:off x="6435970" y="1594338"/>
            <a:ext cx="3789884" cy="4062651"/>
          </a:xfrm>
          <a:prstGeom prst="rect">
            <a:avLst/>
          </a:prstGeom>
          <a:noFill/>
        </p:spPr>
        <p:txBody>
          <a:bodyPr wrap="none" rtlCol="0">
            <a:spAutoFit/>
          </a:bodyPr>
          <a:lstStyle/>
          <a:p>
            <a:r>
              <a:rPr lang="it-IT" sz="2400" dirty="0"/>
              <a:t>E se noi non siamo come voi</a:t>
            </a:r>
            <a:br>
              <a:rPr lang="it-IT" sz="2400" dirty="0"/>
            </a:br>
            <a:r>
              <a:rPr lang="it-IT" sz="2400" dirty="0"/>
              <a:t>E se noi non siamo come voi</a:t>
            </a:r>
            <a:br>
              <a:rPr lang="it-IT" sz="2400" dirty="0"/>
            </a:br>
            <a:r>
              <a:rPr lang="it-IT" sz="2400" dirty="0"/>
              <a:t>E se noi non siamo come voi</a:t>
            </a:r>
          </a:p>
          <a:p>
            <a:r>
              <a:rPr lang="it-IT" sz="2400" dirty="0"/>
              <a:t>Una ragione forse c'è</a:t>
            </a:r>
            <a:br>
              <a:rPr lang="it-IT" sz="2400" dirty="0"/>
            </a:br>
            <a:r>
              <a:rPr lang="it-IT" sz="2400" dirty="0"/>
              <a:t>E se non la sapete voi</a:t>
            </a:r>
            <a:br>
              <a:rPr lang="it-IT" sz="2400" dirty="0"/>
            </a:br>
            <a:r>
              <a:rPr lang="it-IT" sz="2400" dirty="0"/>
              <a:t>Oh </a:t>
            </a:r>
            <a:r>
              <a:rPr lang="it-IT" sz="2400" dirty="0" err="1"/>
              <a:t>ye</a:t>
            </a:r>
            <a:br>
              <a:rPr lang="it-IT" sz="2400" dirty="0"/>
            </a:br>
            <a:r>
              <a:rPr lang="it-IT" sz="2400" dirty="0"/>
              <a:t>E se non la sapete voi</a:t>
            </a:r>
            <a:br>
              <a:rPr lang="it-IT" sz="2400" dirty="0"/>
            </a:br>
            <a:r>
              <a:rPr lang="it-IT" sz="2400" dirty="0"/>
              <a:t>Ma che colpa abbiamo noi</a:t>
            </a:r>
          </a:p>
          <a:p>
            <a:r>
              <a:rPr lang="it-IT" sz="2400" dirty="0"/>
              <a:t>Oh </a:t>
            </a:r>
            <a:r>
              <a:rPr lang="it-IT" sz="2400" dirty="0" err="1"/>
              <a:t>ye</a:t>
            </a:r>
            <a:r>
              <a:rPr lang="it-IT" sz="2400" dirty="0"/>
              <a:t> che colpa abbiamo noi</a:t>
            </a:r>
            <a:br>
              <a:rPr lang="it-IT" sz="2400" dirty="0"/>
            </a:br>
            <a:r>
              <a:rPr lang="it-IT" sz="2400" dirty="0"/>
              <a:t>Oh </a:t>
            </a:r>
            <a:r>
              <a:rPr lang="it-IT" sz="2400" dirty="0" err="1"/>
              <a:t>ye</a:t>
            </a:r>
            <a:r>
              <a:rPr lang="it-IT" sz="2400" dirty="0"/>
              <a:t> che colpa abbiamo noi</a:t>
            </a:r>
          </a:p>
          <a:p>
            <a:endParaRPr lang="it-IT" dirty="0"/>
          </a:p>
        </p:txBody>
      </p:sp>
    </p:spTree>
    <p:extLst>
      <p:ext uri="{BB962C8B-B14F-4D97-AF65-F5344CB8AC3E}">
        <p14:creationId xmlns:p14="http://schemas.microsoft.com/office/powerpoint/2010/main" val="19024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0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F9F3E77A-95EC-4BD0-A4D2-48B4346E55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20" y="-1"/>
            <a:ext cx="12143359" cy="6837477"/>
          </a:xfrm>
          <a:prstGeom prst="rect">
            <a:avLst/>
          </a:prstGeom>
        </p:spPr>
      </p:pic>
      <p:sp>
        <p:nvSpPr>
          <p:cNvPr id="3" name="Rettangolo con angoli arrotondati 2">
            <a:extLst>
              <a:ext uri="{FF2B5EF4-FFF2-40B4-BE49-F238E27FC236}">
                <a16:creationId xmlns:a16="http://schemas.microsoft.com/office/drawing/2014/main" id="{8FAE7CE9-CFCB-46B8-8434-898FA0D13158}"/>
              </a:ext>
            </a:extLst>
          </p:cNvPr>
          <p:cNvSpPr/>
          <p:nvPr/>
        </p:nvSpPr>
        <p:spPr>
          <a:xfrm>
            <a:off x="-66595" y="379796"/>
            <a:ext cx="5874328" cy="5227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00000"/>
          </a:solidFill>
          <a:ln w="12600" cap="flat">
            <a:solidFill>
              <a:srgbClr val="C0000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800" b="1" dirty="0">
                <a:solidFill>
                  <a:schemeClr val="bg1"/>
                </a:solidFill>
                <a:latin typeface="Arial" pitchFamily="18"/>
                <a:ea typeface="Microsoft YaHei" pitchFamily="2"/>
                <a:cs typeface="Mangal" pitchFamily="2"/>
              </a:rPr>
              <a:t>Il brano musicale racconta di…</a:t>
            </a:r>
            <a:r>
              <a:rPr lang="it-IT" sz="2800" b="1" i="0" u="none" strike="noStrike" kern="1200" cap="none" spc="0" baseline="0" dirty="0">
                <a:solidFill>
                  <a:srgbClr val="000000"/>
                </a:solidFill>
                <a:uFillTx/>
                <a:latin typeface="Arial" pitchFamily="18"/>
                <a:ea typeface="Microsoft YaHei" pitchFamily="2"/>
                <a:cs typeface="Mangal" pitchFamily="2"/>
              </a:rPr>
              <a:t> </a:t>
            </a:r>
          </a:p>
        </p:txBody>
      </p:sp>
      <p:sp>
        <p:nvSpPr>
          <p:cNvPr id="2" name="CasellaDiTesto 1">
            <a:extLst>
              <a:ext uri="{FF2B5EF4-FFF2-40B4-BE49-F238E27FC236}">
                <a16:creationId xmlns:a16="http://schemas.microsoft.com/office/drawing/2014/main" id="{9D30C31B-11B4-4FAF-9471-9C815645B106}"/>
              </a:ext>
            </a:extLst>
          </p:cNvPr>
          <p:cNvSpPr txBox="1"/>
          <p:nvPr/>
        </p:nvSpPr>
        <p:spPr>
          <a:xfrm flipH="1">
            <a:off x="205412" y="933794"/>
            <a:ext cx="5602320" cy="5786199"/>
          </a:xfrm>
          <a:prstGeom prst="rect">
            <a:avLst/>
          </a:prstGeom>
          <a:noFill/>
        </p:spPr>
        <p:txBody>
          <a:bodyPr wrap="square" rtlCol="0">
            <a:spAutoFit/>
          </a:bodyPr>
          <a:lstStyle/>
          <a:p>
            <a:pPr algn="just"/>
            <a:r>
              <a:rPr lang="it-IT" sz="1850" dirty="0"/>
              <a:t>Questa canzone, del </a:t>
            </a:r>
            <a:r>
              <a:rPr lang="it-IT" sz="1850" b="1" dirty="0"/>
              <a:t>1966</a:t>
            </a:r>
            <a:r>
              <a:rPr lang="it-IT" sz="1850" dirty="0"/>
              <a:t>, è di un gruppo musicale in voga in Italia negli anni Sessanta, i </a:t>
            </a:r>
            <a:r>
              <a:rPr lang="it-IT" sz="1850" b="1" dirty="0"/>
              <a:t>Rokes</a:t>
            </a:r>
            <a:r>
              <a:rPr lang="it-IT" sz="1850" dirty="0"/>
              <a:t>, i cui componenti (basso, chitarra, voce e batteria), pur essendo di nazionalità inglese, cantano in italiano le cover di brani americani. La melodia è tipicamente </a:t>
            </a:r>
            <a:r>
              <a:rPr lang="it-IT" sz="1850" b="1" i="1" dirty="0"/>
              <a:t>beat</a:t>
            </a:r>
            <a:r>
              <a:rPr lang="it-IT" sz="1850" i="1" dirty="0"/>
              <a:t> </a:t>
            </a:r>
            <a:r>
              <a:rPr lang="it-IT" sz="1850" dirty="0"/>
              <a:t>(il nome deriva dal verbo to beat=battere), cioè appartiene a quel genere musicale nato in Inghilterra negli anni Sessanta dal rock and roll, a cui si legano i Beatles delle origini.</a:t>
            </a:r>
          </a:p>
          <a:p>
            <a:pPr algn="just"/>
            <a:r>
              <a:rPr lang="it-IT" sz="1850" dirty="0"/>
              <a:t>Questo brano di </a:t>
            </a:r>
            <a:r>
              <a:rPr lang="it-IT" sz="1850" b="1" dirty="0"/>
              <a:t>musica leggera, dal ritmo ballabile in 4/4 e dalla melodia orecchiabile, </a:t>
            </a:r>
            <a:r>
              <a:rPr lang="it-IT" sz="1850" dirty="0"/>
              <a:t>ha una linea armonica che presenta delle curiosità: le strofe iniziano su un accordo che crea una certa </a:t>
            </a:r>
            <a:r>
              <a:rPr lang="it-IT" sz="1850" b="1" dirty="0"/>
              <a:t>tensione</a:t>
            </a:r>
            <a:r>
              <a:rPr lang="it-IT" sz="1850" dirty="0"/>
              <a:t> e lo mantengono fino al quarto verso, dove si vira su un improbabile </a:t>
            </a:r>
            <a:r>
              <a:rPr lang="it-IT" sz="1850" b="1" dirty="0"/>
              <a:t>accordo minore,</a:t>
            </a:r>
            <a:r>
              <a:rPr lang="it-IT" sz="1850" dirty="0"/>
              <a:t> che dà un </a:t>
            </a:r>
            <a:r>
              <a:rPr lang="it-IT" sz="1850" b="1" dirty="0"/>
              <a:t>senso di tristezza</a:t>
            </a:r>
            <a:r>
              <a:rPr lang="it-IT" sz="1850" dirty="0"/>
              <a:t>, e solo al sesto verso la melodia si “riposa” sull’accordo di tonica, proprio sulle parole “Che colpa abbiamo noi”. Anche il testo comunica qualcosa di molto lontano dalla serenità della musica leggera: c’è </a:t>
            </a:r>
            <a:r>
              <a:rPr lang="it-IT" sz="1850" b="1" dirty="0"/>
              <a:t>un conflitto</a:t>
            </a:r>
            <a:r>
              <a:rPr lang="it-IT" sz="1850" dirty="0"/>
              <a:t>, la forte  contrapposizione tra un «noi», che si trova a vivere in un</a:t>
            </a:r>
          </a:p>
        </p:txBody>
      </p:sp>
      <p:sp>
        <p:nvSpPr>
          <p:cNvPr id="5" name="CasellaDiTesto 4">
            <a:extLst>
              <a:ext uri="{FF2B5EF4-FFF2-40B4-BE49-F238E27FC236}">
                <a16:creationId xmlns:a16="http://schemas.microsoft.com/office/drawing/2014/main" id="{D79A4017-5FB3-4223-B98A-1030FBDD8643}"/>
              </a:ext>
            </a:extLst>
          </p:cNvPr>
          <p:cNvSpPr txBox="1"/>
          <p:nvPr/>
        </p:nvSpPr>
        <p:spPr>
          <a:xfrm>
            <a:off x="6051808" y="379796"/>
            <a:ext cx="5744308" cy="6632585"/>
          </a:xfrm>
          <a:prstGeom prst="rect">
            <a:avLst/>
          </a:prstGeom>
          <a:noFill/>
        </p:spPr>
        <p:txBody>
          <a:bodyPr wrap="square" rtlCol="0">
            <a:spAutoFit/>
          </a:bodyPr>
          <a:lstStyle/>
          <a:p>
            <a:pPr algn="just"/>
            <a:r>
              <a:rPr lang="it-IT" sz="1850" dirty="0"/>
              <a:t>«mondo vecchio», dove la «gente non sorride più» e un «voi» che limita la libertà di pensiero. </a:t>
            </a:r>
          </a:p>
          <a:p>
            <a:pPr algn="just"/>
            <a:r>
              <a:rPr lang="it-IT" sz="1850" dirty="0"/>
              <a:t>Il «noi» rappresenta </a:t>
            </a:r>
            <a:r>
              <a:rPr lang="it-IT" sz="1850" b="1" dirty="0"/>
              <a:t>i giovani, che sognano una società migliore</a:t>
            </a:r>
            <a:r>
              <a:rPr lang="it-IT" sz="1850" dirty="0"/>
              <a:t>, basata sulla libertà, e vogliono porre rimedio alla società triste, cupa e ingiusta creata da quel </a:t>
            </a:r>
            <a:r>
              <a:rPr lang="it-IT" sz="1850" b="1" dirty="0"/>
              <a:t>«voi» opprimente, cioè dal mondo degli adulti.</a:t>
            </a:r>
          </a:p>
          <a:p>
            <a:pPr algn="just"/>
            <a:r>
              <a:rPr lang="it-IT" sz="1850" dirty="0"/>
              <a:t>Siamo di fronte a una canzone che anticipa i temi della </a:t>
            </a:r>
            <a:r>
              <a:rPr lang="it-IT" sz="1850" b="1" dirty="0"/>
              <a:t>rivoluzione </a:t>
            </a:r>
            <a:r>
              <a:rPr lang="it-IT" sz="1850" dirty="0"/>
              <a:t>che esploderà di lì a qualche anno, </a:t>
            </a:r>
            <a:r>
              <a:rPr lang="it-IT" sz="1850" b="1" dirty="0"/>
              <a:t>passata alla storia con il nome di «Sessantotto», </a:t>
            </a:r>
            <a:r>
              <a:rPr lang="it-IT" sz="1850" dirty="0"/>
              <a:t>proprio perché scoppia in quel fatidico anno. </a:t>
            </a:r>
          </a:p>
          <a:p>
            <a:pPr algn="just"/>
            <a:r>
              <a:rPr lang="it-IT" sz="1850" dirty="0"/>
              <a:t>Un po’ in tutto il mondo, infatti, </a:t>
            </a:r>
            <a:r>
              <a:rPr lang="it-IT" sz="1850" b="1" dirty="0"/>
              <a:t>durante il 1968, i ragazzi si ribellano al sistema autoritario imposto dagli adulti </a:t>
            </a:r>
            <a:r>
              <a:rPr lang="it-IT" sz="1850" dirty="0"/>
              <a:t>nelle istituzioni, prime fra tutte la </a:t>
            </a:r>
            <a:r>
              <a:rPr lang="it-IT" sz="1850" b="1" dirty="0"/>
              <a:t>scuola</a:t>
            </a:r>
            <a:r>
              <a:rPr lang="it-IT" sz="1850" dirty="0"/>
              <a:t> e l</a:t>
            </a:r>
            <a:r>
              <a:rPr lang="it-IT" sz="1850" b="1" dirty="0"/>
              <a:t>’università</a:t>
            </a:r>
            <a:r>
              <a:rPr lang="it-IT" sz="1850" dirty="0"/>
              <a:t>, nelle famiglie e nella società civile. Le canzoni degli anni Sessanta, come questa, sono testimonianza di un modo di sentire dei giovani di quegli anni; ci fanno capire come anche </a:t>
            </a:r>
            <a:r>
              <a:rPr lang="it-IT" sz="1850" b="1" dirty="0"/>
              <a:t>la musica </a:t>
            </a:r>
            <a:r>
              <a:rPr lang="it-IT" sz="1850" dirty="0"/>
              <a:t>costituisse per loro un </a:t>
            </a:r>
            <a:r>
              <a:rPr lang="it-IT" sz="1850" b="1" dirty="0"/>
              <a:t>linguaggio comune per esprimersi, per sentirsi uniti, per combattere</a:t>
            </a:r>
            <a:r>
              <a:rPr lang="it-IT" sz="1850" dirty="0"/>
              <a:t>. Ci fanno anche comprendere che, come ogni rivoluzione, anche quella del Sessantotto non accadde dal nulla, ma fu </a:t>
            </a:r>
            <a:r>
              <a:rPr lang="it-IT" sz="1850" b="1" dirty="0"/>
              <a:t>l’epilogo esplosivo di un processo culturale lento </a:t>
            </a:r>
            <a:r>
              <a:rPr lang="it-IT" sz="1850" dirty="0"/>
              <a:t>avvenuto negli anni precedenti.</a:t>
            </a:r>
          </a:p>
          <a:p>
            <a:pPr algn="just"/>
            <a:endParaRPr lang="it-IT" dirty="0"/>
          </a:p>
        </p:txBody>
      </p:sp>
    </p:spTree>
    <p:extLst>
      <p:ext uri="{BB962C8B-B14F-4D97-AF65-F5344CB8AC3E}">
        <p14:creationId xmlns:p14="http://schemas.microsoft.com/office/powerpoint/2010/main" val="382104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F9F3E77A-95EC-4BD0-A4D2-48B4346E55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426"/>
            <a:ext cx="12192000" cy="6888426"/>
          </a:xfrm>
          <a:prstGeom prst="rect">
            <a:avLst/>
          </a:prstGeom>
        </p:spPr>
      </p:pic>
      <p:sp>
        <p:nvSpPr>
          <p:cNvPr id="5" name="Rettangolo con angoli arrotondati 2">
            <a:extLst>
              <a:ext uri="{FF2B5EF4-FFF2-40B4-BE49-F238E27FC236}">
                <a16:creationId xmlns:a16="http://schemas.microsoft.com/office/drawing/2014/main" id="{1E7C7EAD-10C4-4F44-9080-FDBD82CC64B4}"/>
              </a:ext>
            </a:extLst>
          </p:cNvPr>
          <p:cNvSpPr/>
          <p:nvPr/>
        </p:nvSpPr>
        <p:spPr>
          <a:xfrm>
            <a:off x="-66595" y="379796"/>
            <a:ext cx="5857258" cy="5227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00000"/>
          </a:solidFill>
          <a:ln w="12600" cap="flat">
            <a:solidFill>
              <a:srgbClr val="C0000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400" b="1" dirty="0">
                <a:solidFill>
                  <a:schemeClr val="bg1"/>
                </a:solidFill>
                <a:latin typeface="Arial" pitchFamily="18"/>
                <a:ea typeface="Microsoft YaHei" pitchFamily="2"/>
                <a:cs typeface="Mangal" pitchFamily="2"/>
              </a:rPr>
              <a:t>I g</a:t>
            </a:r>
            <a:r>
              <a:rPr lang="it-IT" sz="2400" b="1" i="0" u="none" strike="noStrike" kern="1200" cap="none" spc="0" baseline="0" dirty="0">
                <a:solidFill>
                  <a:schemeClr val="bg1"/>
                </a:solidFill>
                <a:uFillTx/>
                <a:latin typeface="Arial" pitchFamily="18"/>
                <a:ea typeface="Microsoft YaHei" pitchFamily="2"/>
                <a:cs typeface="Mangal" pitchFamily="2"/>
              </a:rPr>
              <a:t>iovani verso la rivoluzione del ‘68 </a:t>
            </a:r>
          </a:p>
        </p:txBody>
      </p:sp>
      <p:sp>
        <p:nvSpPr>
          <p:cNvPr id="2" name="Rettangolo 1">
            <a:extLst>
              <a:ext uri="{FF2B5EF4-FFF2-40B4-BE49-F238E27FC236}">
                <a16:creationId xmlns:a16="http://schemas.microsoft.com/office/drawing/2014/main" id="{646AFA11-9BC8-437F-8441-D32FC31302DC}"/>
              </a:ext>
            </a:extLst>
          </p:cNvPr>
          <p:cNvSpPr/>
          <p:nvPr/>
        </p:nvSpPr>
        <p:spPr>
          <a:xfrm>
            <a:off x="238742" y="1064100"/>
            <a:ext cx="5857258" cy="5632311"/>
          </a:xfrm>
          <a:prstGeom prst="rect">
            <a:avLst/>
          </a:prstGeom>
        </p:spPr>
        <p:txBody>
          <a:bodyPr wrap="square">
            <a:spAutoFit/>
          </a:bodyPr>
          <a:lstStyle/>
          <a:p>
            <a:pPr algn="just"/>
            <a:r>
              <a:rPr lang="it-IT" b="1" dirty="0"/>
              <a:t>Il mondo giovanile</a:t>
            </a:r>
            <a:r>
              <a:rPr lang="it-IT" dirty="0"/>
              <a:t>, come categoria sociale distinta da quelle  dell’infanzia e degli adulti, </a:t>
            </a:r>
            <a:r>
              <a:rPr lang="it-IT" b="1" dirty="0"/>
              <a:t>non esiste prima degli anni Cinquanta</a:t>
            </a:r>
            <a:r>
              <a:rPr lang="it-IT" dirty="0"/>
              <a:t>, se non a livello anagrafico. Fino alla Seconda guerra mondiale si passa velocemente dall’essere bambini al venire considerati giovani adulti.</a:t>
            </a:r>
          </a:p>
          <a:p>
            <a:pPr algn="just"/>
            <a:r>
              <a:rPr lang="it-IT" dirty="0"/>
              <a:t>Le cose cambiano dopo la guerra: </a:t>
            </a:r>
            <a:r>
              <a:rPr lang="it-IT" b="1" dirty="0"/>
              <a:t>i nuovi nati negli anni della ricostruzione e del successivo boom economico</a:t>
            </a:r>
            <a:r>
              <a:rPr lang="it-IT" dirty="0"/>
              <a:t>, una volta conclusa l’età dell’infanzia, si trovano a crescere in una situazione diversa rispetto alle generazioni che li hanno preceduti: non conoscono la guerra, godono di una maggiore disponibilità economica, molti di loro possono  continuare gli studi, </a:t>
            </a:r>
            <a:r>
              <a:rPr lang="it-IT" b="1" dirty="0"/>
              <a:t>respirano un clima di grandi trasformazioni sociali ed economiche</a:t>
            </a:r>
            <a:r>
              <a:rPr lang="it-IT" dirty="0"/>
              <a:t>, che loro stessi contribuiscono a creare. </a:t>
            </a:r>
          </a:p>
          <a:p>
            <a:pPr algn="just"/>
            <a:r>
              <a:rPr lang="it-IT" dirty="0"/>
              <a:t>Cominciano a essere identificati, prima negli Stati Uniti, poi in Europa, con il termine di </a:t>
            </a:r>
            <a:r>
              <a:rPr lang="it-IT" b="1" i="1" dirty="0"/>
              <a:t>teenagers</a:t>
            </a:r>
            <a:r>
              <a:rPr lang="it-IT" i="1" dirty="0"/>
              <a:t>; </a:t>
            </a:r>
            <a:r>
              <a:rPr lang="it-IT" dirty="0"/>
              <a:t>in Italia sono, più semplicemente, i «giovani». Hanno modelli di riferimento che provengono dal mondo della musica e del cinema, come Elvis Presley o James Dean, che lanciano </a:t>
            </a:r>
            <a:r>
              <a:rPr lang="it-IT" b="1" dirty="0"/>
              <a:t>nuove mode</a:t>
            </a:r>
            <a:r>
              <a:rPr lang="it-IT" dirty="0"/>
              <a:t>, sia a livello estetico (abbigliamento, acconciatura) che comportamentale.</a:t>
            </a:r>
          </a:p>
        </p:txBody>
      </p:sp>
      <p:sp>
        <p:nvSpPr>
          <p:cNvPr id="3" name="Rettangolo 2">
            <a:extLst>
              <a:ext uri="{FF2B5EF4-FFF2-40B4-BE49-F238E27FC236}">
                <a16:creationId xmlns:a16="http://schemas.microsoft.com/office/drawing/2014/main" id="{21B82C52-DFE6-42F9-A53A-49CC973D9518}"/>
              </a:ext>
            </a:extLst>
          </p:cNvPr>
          <p:cNvSpPr/>
          <p:nvPr/>
        </p:nvSpPr>
        <p:spPr>
          <a:xfrm>
            <a:off x="6162594" y="140677"/>
            <a:ext cx="5790663" cy="7017306"/>
          </a:xfrm>
          <a:prstGeom prst="rect">
            <a:avLst/>
          </a:prstGeom>
        </p:spPr>
        <p:txBody>
          <a:bodyPr wrap="square">
            <a:spAutoFit/>
          </a:bodyPr>
          <a:lstStyle/>
          <a:p>
            <a:pPr algn="just"/>
            <a:r>
              <a:rPr lang="it-IT" dirty="0"/>
              <a:t>Sono i </a:t>
            </a:r>
            <a:r>
              <a:rPr lang="it-IT" b="1" dirty="0"/>
              <a:t>«ribelli senza una causa»</a:t>
            </a:r>
            <a:r>
              <a:rPr lang="it-IT" dirty="0"/>
              <a:t>,</a:t>
            </a:r>
            <a:r>
              <a:rPr lang="it-IT" b="1" dirty="0"/>
              <a:t> </a:t>
            </a:r>
            <a:r>
              <a:rPr lang="it-IT" dirty="0"/>
              <a:t>adorati dalle nuove generazioni, temuti dagli adulti.</a:t>
            </a:r>
          </a:p>
          <a:p>
            <a:pPr algn="just"/>
            <a:r>
              <a:rPr lang="it-IT" b="1" dirty="0"/>
              <a:t>Il mercato approfitta </a:t>
            </a:r>
            <a:r>
              <a:rPr lang="it-IT" dirty="0"/>
              <a:t>di questa successo, creando prodotti adatti ai giovani, per rispondere alle esigenze di questa </a:t>
            </a:r>
            <a:r>
              <a:rPr lang="it-IT" b="1" dirty="0"/>
              <a:t>nuova categoria di acquirenti</a:t>
            </a:r>
            <a:r>
              <a:rPr lang="it-IT" dirty="0"/>
              <a:t>.</a:t>
            </a:r>
          </a:p>
          <a:p>
            <a:pPr algn="just"/>
            <a:r>
              <a:rPr lang="it-IT" b="1" dirty="0"/>
              <a:t>La musica, nella formazione della nuova identità giovanile, ha un ruolo importantissimo</a:t>
            </a:r>
            <a:r>
              <a:rPr lang="it-IT" dirty="0"/>
              <a:t>: il rock and roll, dalla metà degli anni Cinquanta, il beat nel decennio successivo e, soprattutto, i Beatles</a:t>
            </a:r>
            <a:r>
              <a:rPr lang="it-IT" i="1" dirty="0"/>
              <a:t>,</a:t>
            </a:r>
            <a:r>
              <a:rPr lang="it-IT" dirty="0"/>
              <a:t> rappresentano </a:t>
            </a:r>
            <a:r>
              <a:rPr lang="it-IT" b="1" dirty="0"/>
              <a:t>il «linguaggio» comune dei </a:t>
            </a:r>
            <a:r>
              <a:rPr lang="it-IT" b="1" i="1" dirty="0"/>
              <a:t>teenagers</a:t>
            </a:r>
            <a:r>
              <a:rPr lang="it-IT" i="1" dirty="0"/>
              <a:t>. </a:t>
            </a:r>
            <a:r>
              <a:rPr lang="it-IT" dirty="0"/>
              <a:t>La musica veicola un nuovo modo di partecipare alla vita, di esprimere la propria personalità nel mondo, accomuna </a:t>
            </a:r>
            <a:r>
              <a:rPr lang="it-IT" b="1" dirty="0"/>
              <a:t>i giovani di tutte le categorie sociali</a:t>
            </a:r>
            <a:r>
              <a:rPr lang="it-IT" dirty="0"/>
              <a:t>, siano essi figli di artigiani, operai o professionisti. </a:t>
            </a:r>
          </a:p>
          <a:p>
            <a:pPr algn="just"/>
            <a:r>
              <a:rPr lang="it-IT" dirty="0"/>
              <a:t>Contemporaneamente al </a:t>
            </a:r>
            <a:r>
              <a:rPr lang="it-IT" b="1" dirty="0"/>
              <a:t>senso di gioia </a:t>
            </a:r>
            <a:r>
              <a:rPr lang="it-IT" dirty="0"/>
              <a:t>del sentirsi parte di una collettività, cresce nei giovani un </a:t>
            </a:r>
            <a:r>
              <a:rPr lang="it-IT" b="1" dirty="0"/>
              <a:t>malessere nei confronti delle ingiustizie e delle contraddizioni del mondo </a:t>
            </a:r>
            <a:r>
              <a:rPr lang="it-IT" dirty="0"/>
              <a:t>(imperialismo, razzismo, guerre…); i ragazzi vogliono </a:t>
            </a:r>
            <a:r>
              <a:rPr lang="it-IT" b="1" dirty="0"/>
              <a:t>esprimere le loro opinioni</a:t>
            </a:r>
            <a:r>
              <a:rPr lang="it-IT" dirty="0"/>
              <a:t> al pari degli adulti, ma questi non li capiscono e li zittiscono.</a:t>
            </a:r>
          </a:p>
          <a:p>
            <a:pPr algn="just"/>
            <a:r>
              <a:rPr lang="it-IT" b="1" dirty="0"/>
              <a:t>Questa miscela di energia collettiva e di disagio esplode nel Sessantotto </a:t>
            </a:r>
            <a:r>
              <a:rPr lang="it-IT" dirty="0"/>
              <a:t>in diverse parti del mondo, secondo modalità differenti, ma con una medesima colonna sonora, la musica degli anni Sessanta, e la </a:t>
            </a:r>
            <a:r>
              <a:rPr lang="it-IT" b="1" dirty="0"/>
              <a:t>comune volontà di lottare per un mondo migliore.</a:t>
            </a:r>
          </a:p>
          <a:p>
            <a:pPr algn="just"/>
            <a:endParaRPr lang="it-IT" dirty="0"/>
          </a:p>
        </p:txBody>
      </p:sp>
    </p:spTree>
    <p:extLst>
      <p:ext uri="{BB962C8B-B14F-4D97-AF65-F5344CB8AC3E}">
        <p14:creationId xmlns:p14="http://schemas.microsoft.com/office/powerpoint/2010/main" val="340035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FD03648E-17F3-440D-9C1D-7322D7D11B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1" cy="6864865"/>
          </a:xfrm>
          <a:prstGeom prst="rect">
            <a:avLst/>
          </a:prstGeom>
        </p:spPr>
      </p:pic>
      <p:sp>
        <p:nvSpPr>
          <p:cNvPr id="3" name="Rettangolo con angoli arrotondati 2">
            <a:extLst>
              <a:ext uri="{FF2B5EF4-FFF2-40B4-BE49-F238E27FC236}">
                <a16:creationId xmlns:a16="http://schemas.microsoft.com/office/drawing/2014/main" id="{CCC93BA5-6CAF-4F9A-B5BC-BA142914B793}"/>
              </a:ext>
            </a:extLst>
          </p:cNvPr>
          <p:cNvSpPr/>
          <p:nvPr/>
        </p:nvSpPr>
        <p:spPr>
          <a:xfrm>
            <a:off x="-108160" y="546050"/>
            <a:ext cx="9861759" cy="5227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00000"/>
          </a:solidFill>
          <a:ln w="12600" cap="flat">
            <a:solidFill>
              <a:srgbClr val="C00000"/>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2800" b="1" dirty="0">
                <a:solidFill>
                  <a:schemeClr val="bg1"/>
                </a:solidFill>
                <a:latin typeface="Arial" pitchFamily="18"/>
                <a:ea typeface="Microsoft YaHei" pitchFamily="2"/>
                <a:cs typeface="Mangal" pitchFamily="2"/>
              </a:rPr>
              <a:t>Possibile m</a:t>
            </a:r>
            <a:r>
              <a:rPr lang="it-IT" sz="2800" b="1" i="0" u="none" strike="noStrike" kern="1200" cap="none" spc="0" baseline="0" dirty="0">
                <a:solidFill>
                  <a:schemeClr val="bg1"/>
                </a:solidFill>
                <a:uFillTx/>
                <a:latin typeface="Arial" pitchFamily="18"/>
                <a:ea typeface="Microsoft YaHei" pitchFamily="2"/>
                <a:cs typeface="Mangal" pitchFamily="2"/>
              </a:rPr>
              <a:t>a</a:t>
            </a:r>
            <a:r>
              <a:rPr lang="it-IT" sz="2800" b="1" dirty="0">
                <a:solidFill>
                  <a:schemeClr val="bg1"/>
                </a:solidFill>
                <a:latin typeface="Arial" pitchFamily="18"/>
                <a:ea typeface="Microsoft YaHei" pitchFamily="2"/>
                <a:cs typeface="Mangal" pitchFamily="2"/>
              </a:rPr>
              <a:t>ppa concettuale per tesina pluridisciplinare</a:t>
            </a:r>
            <a:endParaRPr lang="it-IT" sz="2800" b="1" i="0" u="none" strike="noStrike" kern="1200" cap="none" spc="0" baseline="0" dirty="0">
              <a:solidFill>
                <a:schemeClr val="bg1"/>
              </a:solidFill>
              <a:uFillTx/>
              <a:latin typeface="Arial" pitchFamily="18"/>
              <a:ea typeface="Microsoft YaHei" pitchFamily="2"/>
              <a:cs typeface="Mangal" pitchFamily="2"/>
            </a:endParaRPr>
          </a:p>
        </p:txBody>
      </p:sp>
      <p:sp>
        <p:nvSpPr>
          <p:cNvPr id="2" name="Ovale 1">
            <a:extLst>
              <a:ext uri="{FF2B5EF4-FFF2-40B4-BE49-F238E27FC236}">
                <a16:creationId xmlns:a16="http://schemas.microsoft.com/office/drawing/2014/main" id="{2E322880-A187-4F06-8556-B7486E386458}"/>
              </a:ext>
            </a:extLst>
          </p:cNvPr>
          <p:cNvSpPr/>
          <p:nvPr/>
        </p:nvSpPr>
        <p:spPr>
          <a:xfrm>
            <a:off x="4313583" y="1404730"/>
            <a:ext cx="2928730" cy="10601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ED. MUSICALE: rock and roll, beat, Beatles </a:t>
            </a:r>
          </a:p>
        </p:txBody>
      </p:sp>
      <p:sp>
        <p:nvSpPr>
          <p:cNvPr id="4" name="Ovale 3">
            <a:extLst>
              <a:ext uri="{FF2B5EF4-FFF2-40B4-BE49-F238E27FC236}">
                <a16:creationId xmlns:a16="http://schemas.microsoft.com/office/drawing/2014/main" id="{D9735B16-F451-4350-8E59-F337241C5F7B}"/>
              </a:ext>
            </a:extLst>
          </p:cNvPr>
          <p:cNvSpPr/>
          <p:nvPr/>
        </p:nvSpPr>
        <p:spPr>
          <a:xfrm>
            <a:off x="589722" y="1583634"/>
            <a:ext cx="2928730" cy="106017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GEOGRAFIA: Stati Uniti, Vietnam, Messico</a:t>
            </a:r>
          </a:p>
        </p:txBody>
      </p:sp>
      <p:sp>
        <p:nvSpPr>
          <p:cNvPr id="5" name="Ovale 4">
            <a:extLst>
              <a:ext uri="{FF2B5EF4-FFF2-40B4-BE49-F238E27FC236}">
                <a16:creationId xmlns:a16="http://schemas.microsoft.com/office/drawing/2014/main" id="{D4EC5F95-CBD9-48CA-9827-BFC5E35E9858}"/>
              </a:ext>
            </a:extLst>
          </p:cNvPr>
          <p:cNvSpPr/>
          <p:nvPr/>
        </p:nvSpPr>
        <p:spPr>
          <a:xfrm>
            <a:off x="4313583" y="3210961"/>
            <a:ext cx="2928730" cy="10601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STORIA:  i giovani verso la Rivoluzione del Sessantotto</a:t>
            </a:r>
          </a:p>
        </p:txBody>
      </p:sp>
      <p:sp>
        <p:nvSpPr>
          <p:cNvPr id="6" name="Ovale 5">
            <a:extLst>
              <a:ext uri="{FF2B5EF4-FFF2-40B4-BE49-F238E27FC236}">
                <a16:creationId xmlns:a16="http://schemas.microsoft.com/office/drawing/2014/main" id="{043BEAAF-16D6-465A-981F-BFC20AD9E056}"/>
              </a:ext>
            </a:extLst>
          </p:cNvPr>
          <p:cNvSpPr/>
          <p:nvPr/>
        </p:nvSpPr>
        <p:spPr>
          <a:xfrm>
            <a:off x="8037444" y="1583634"/>
            <a:ext cx="2928730" cy="106017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a:p>
            <a:pPr algn="ctr"/>
            <a:r>
              <a:rPr lang="it-IT" b="1" dirty="0">
                <a:solidFill>
                  <a:schemeClr val="bg1"/>
                </a:solidFill>
              </a:rPr>
              <a:t>TECNOLOGIA: Forme di energia pulita</a:t>
            </a:r>
          </a:p>
          <a:p>
            <a:pPr algn="ctr"/>
            <a:r>
              <a:rPr lang="it-IT" b="1" dirty="0">
                <a:solidFill>
                  <a:schemeClr val="bg1"/>
                </a:solidFill>
              </a:rPr>
              <a:t> </a:t>
            </a:r>
          </a:p>
        </p:txBody>
      </p:sp>
      <p:sp>
        <p:nvSpPr>
          <p:cNvPr id="7" name="Ovale 6">
            <a:extLst>
              <a:ext uri="{FF2B5EF4-FFF2-40B4-BE49-F238E27FC236}">
                <a16:creationId xmlns:a16="http://schemas.microsoft.com/office/drawing/2014/main" id="{97CEE988-D6C9-47C4-9C04-6CEC19615ABF}"/>
              </a:ext>
            </a:extLst>
          </p:cNvPr>
          <p:cNvSpPr/>
          <p:nvPr/>
        </p:nvSpPr>
        <p:spPr>
          <a:xfrm>
            <a:off x="8037444" y="3356113"/>
            <a:ext cx="2928730" cy="10601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SCIENZE: Fenomeni elettrici e magnetici</a:t>
            </a:r>
          </a:p>
        </p:txBody>
      </p:sp>
      <p:sp>
        <p:nvSpPr>
          <p:cNvPr id="8" name="Ovale 7">
            <a:extLst>
              <a:ext uri="{FF2B5EF4-FFF2-40B4-BE49-F238E27FC236}">
                <a16:creationId xmlns:a16="http://schemas.microsoft.com/office/drawing/2014/main" id="{BD04D9EF-9767-49FB-8404-D6AC4D95DADF}"/>
              </a:ext>
            </a:extLst>
          </p:cNvPr>
          <p:cNvSpPr/>
          <p:nvPr/>
        </p:nvSpPr>
        <p:spPr>
          <a:xfrm>
            <a:off x="8163340" y="5274366"/>
            <a:ext cx="2928730" cy="10601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ED. FISICA: Ritmo e coordinazione motoria</a:t>
            </a:r>
          </a:p>
        </p:txBody>
      </p:sp>
      <p:sp>
        <p:nvSpPr>
          <p:cNvPr id="9" name="Ovale 8">
            <a:extLst>
              <a:ext uri="{FF2B5EF4-FFF2-40B4-BE49-F238E27FC236}">
                <a16:creationId xmlns:a16="http://schemas.microsoft.com/office/drawing/2014/main" id="{45615349-D145-4B72-948A-CAABCC0AEB2A}"/>
              </a:ext>
            </a:extLst>
          </p:cNvPr>
          <p:cNvSpPr/>
          <p:nvPr/>
        </p:nvSpPr>
        <p:spPr>
          <a:xfrm>
            <a:off x="4313583" y="5326651"/>
            <a:ext cx="2928730" cy="10601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LINGUE: testi di canzoni anni Sessanta </a:t>
            </a:r>
          </a:p>
        </p:txBody>
      </p:sp>
      <p:sp>
        <p:nvSpPr>
          <p:cNvPr id="10" name="Ovale 9">
            <a:extLst>
              <a:ext uri="{FF2B5EF4-FFF2-40B4-BE49-F238E27FC236}">
                <a16:creationId xmlns:a16="http://schemas.microsoft.com/office/drawing/2014/main" id="{F147E5CC-6AE1-4F2F-BA0D-F6AEADBA8E8B}"/>
              </a:ext>
            </a:extLst>
          </p:cNvPr>
          <p:cNvSpPr/>
          <p:nvPr/>
        </p:nvSpPr>
        <p:spPr>
          <a:xfrm>
            <a:off x="602973" y="3257395"/>
            <a:ext cx="2928730" cy="10601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ED. ARTISTICA: </a:t>
            </a:r>
          </a:p>
          <a:p>
            <a:pPr algn="ctr"/>
            <a:r>
              <a:rPr lang="it-IT" b="1" dirty="0">
                <a:solidFill>
                  <a:schemeClr val="bg1"/>
                </a:solidFill>
              </a:rPr>
              <a:t>Pop Art </a:t>
            </a:r>
          </a:p>
        </p:txBody>
      </p:sp>
      <p:sp>
        <p:nvSpPr>
          <p:cNvPr id="11" name="Ovale 10">
            <a:extLst>
              <a:ext uri="{FF2B5EF4-FFF2-40B4-BE49-F238E27FC236}">
                <a16:creationId xmlns:a16="http://schemas.microsoft.com/office/drawing/2014/main" id="{FFA90F74-6833-4CE3-A827-F4695628FB30}"/>
              </a:ext>
            </a:extLst>
          </p:cNvPr>
          <p:cNvSpPr/>
          <p:nvPr/>
        </p:nvSpPr>
        <p:spPr>
          <a:xfrm>
            <a:off x="589722" y="5251776"/>
            <a:ext cx="2928730" cy="1060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LETTERATURA: Bob Dylan (Nobel per la Letteratura)</a:t>
            </a:r>
          </a:p>
        </p:txBody>
      </p:sp>
      <p:cxnSp>
        <p:nvCxnSpPr>
          <p:cNvPr id="14" name="Connettore 2 13">
            <a:extLst>
              <a:ext uri="{FF2B5EF4-FFF2-40B4-BE49-F238E27FC236}">
                <a16:creationId xmlns:a16="http://schemas.microsoft.com/office/drawing/2014/main" id="{53AF4E9F-155C-4681-AD5A-2A6875448AE4}"/>
              </a:ext>
            </a:extLst>
          </p:cNvPr>
          <p:cNvCxnSpPr/>
          <p:nvPr/>
        </p:nvCxnSpPr>
        <p:spPr>
          <a:xfrm flipV="1">
            <a:off x="7036904" y="2464904"/>
            <a:ext cx="1000540" cy="69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578CAF16-966D-4203-827F-409DF9995471}"/>
              </a:ext>
            </a:extLst>
          </p:cNvPr>
          <p:cNvCxnSpPr/>
          <p:nvPr/>
        </p:nvCxnSpPr>
        <p:spPr>
          <a:xfrm flipV="1">
            <a:off x="5777948" y="2643808"/>
            <a:ext cx="0" cy="37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C6C973AA-A1CB-49C3-8289-058A1E58A625}"/>
              </a:ext>
            </a:extLst>
          </p:cNvPr>
          <p:cNvCxnSpPr/>
          <p:nvPr/>
        </p:nvCxnSpPr>
        <p:spPr>
          <a:xfrm flipH="1" flipV="1">
            <a:off x="3286539" y="2643808"/>
            <a:ext cx="1027044" cy="712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7D747356-D68D-4E10-A60D-18334928A86E}"/>
              </a:ext>
            </a:extLst>
          </p:cNvPr>
          <p:cNvCxnSpPr/>
          <p:nvPr/>
        </p:nvCxnSpPr>
        <p:spPr>
          <a:xfrm flipH="1">
            <a:off x="3684104" y="3688763"/>
            <a:ext cx="450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BDBFD5AB-B379-46E0-9034-1040766178C0}"/>
              </a:ext>
            </a:extLst>
          </p:cNvPr>
          <p:cNvCxnSpPr/>
          <p:nvPr/>
        </p:nvCxnSpPr>
        <p:spPr>
          <a:xfrm>
            <a:off x="7394713" y="3886200"/>
            <a:ext cx="4903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B196600C-9556-45FE-A384-5D2563AABE03}"/>
              </a:ext>
            </a:extLst>
          </p:cNvPr>
          <p:cNvCxnSpPr/>
          <p:nvPr/>
        </p:nvCxnSpPr>
        <p:spPr>
          <a:xfrm>
            <a:off x="6851374" y="4218850"/>
            <a:ext cx="1444487" cy="105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5BC8F120-5717-471F-B4A4-44D259DEA3FD}"/>
              </a:ext>
            </a:extLst>
          </p:cNvPr>
          <p:cNvCxnSpPr/>
          <p:nvPr/>
        </p:nvCxnSpPr>
        <p:spPr>
          <a:xfrm>
            <a:off x="5930348" y="4416287"/>
            <a:ext cx="0" cy="727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384A53D6-ACE2-4C43-906E-44E5C1A3123F}"/>
              </a:ext>
            </a:extLst>
          </p:cNvPr>
          <p:cNvCxnSpPr/>
          <p:nvPr/>
        </p:nvCxnSpPr>
        <p:spPr>
          <a:xfrm flipH="1">
            <a:off x="3101009" y="4218850"/>
            <a:ext cx="1364974" cy="1032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242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984</Words>
  <Application>Microsoft Office PowerPoint</Application>
  <PresentationFormat>Widescreen</PresentationFormat>
  <Paragraphs>40</Paragraphs>
  <Slides>5</Slides>
  <Notes>1</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dc:creator>
  <cp:lastModifiedBy>Giulia</cp:lastModifiedBy>
  <cp:revision>75</cp:revision>
  <dcterms:created xsi:type="dcterms:W3CDTF">2020-03-26T15:30:40Z</dcterms:created>
  <dcterms:modified xsi:type="dcterms:W3CDTF">2020-05-08T10:11:51Z</dcterms:modified>
</cp:coreProperties>
</file>