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03375-E0D2-4AA7-9400-1A439FC51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67FBC-2CCB-4B9D-8DF5-806ABA87C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5425D3-BD88-446C-8B23-1DCFD375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2D4587-69D2-428C-9A39-881ABC25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F0E19D-F221-40D5-90AD-599F93BA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0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08F41-6071-4C40-8E81-6C35B4A8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F82612-A0FE-4F3E-B5EB-6527F52D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A75BA2-315A-4D01-BA0C-3B7B9EE8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332CB-DC8B-4F6E-91FC-44D41930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13426A-1E92-4112-89C2-A104EC37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63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25BE05-0412-49DF-BD17-AFEC079C1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12B022-5815-4C02-B350-FAB14A65F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12C44A-E4D8-4BDF-B230-339F777B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C4F3C-E28B-4EC6-B5C3-4A34005B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2E94AD-C591-4F38-9EC5-AC9DC681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4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32179-FA23-48D9-BA03-4F590D25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DE602F-8AC1-4461-A21F-AEB5C61C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968A9-0268-464E-93C0-6D4C5D0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89814-8FA2-4669-A78F-5F612035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1B4C84-70EB-4B78-A1C2-55A9CADC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5D1B6-1D32-4E50-9E1C-F5FA3A90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7B18A2-5091-4CCF-AC63-46E13B7B0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D23C61-9B4F-4668-BB84-591EB21A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A399F-3254-46F9-892E-F509FCF3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61920-8A18-40F4-801F-54614E50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5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3D7C9-7FC8-469E-A7D9-04EEBAE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C2CDA9-A2C0-4BB3-93D6-CA9E77E8C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CC5E4F-DC9D-44D8-9D2C-A0ADB8EF0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FB0213-7CDD-42ED-83FA-E9AECE4E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DA209A-18A7-4038-AE6B-721FEAEF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CD7152-EA10-4CF4-93B2-EFB60997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2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FDF27-C9FB-47D4-BCE0-A38ACC19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6B90DE-B9D5-433E-ABBC-1535E02C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2B0BD3-ECB5-41EE-99E2-A8C983D97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0D3A31-BCD6-439D-B73A-2FB503F04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ADEA38-3B27-427B-BB47-F3783CEE3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F80D62A-BDA4-485E-A90E-1479B61C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DD4775-2111-4E2B-9E99-460558BD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86D33D-597B-4810-85FC-12B36F6B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3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AEA36-F224-4803-8301-846AD571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1DFC30-8406-4BBA-8AD6-DAFBD41D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A23DF9-FE99-4477-912C-7E6390DB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C2D459-B631-43E6-A5B7-B86693A9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3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AE3F58-1EB7-4268-8F66-0076AA3B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C2E6D9-E7D3-48DB-A33E-F45AB4ED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427AB8-87B9-4255-993D-22C5F98E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F9C86-6CA3-48E4-8A0C-7F8C7993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E77191-C3CF-464E-BDD5-BB28A2B6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478634-7A55-4990-9971-B7F453F9E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B6074E-14D3-4D25-B025-F176EE1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F1700D-8BC2-4B31-AEC6-85682B44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44575C-1013-4B34-A520-CD154CEB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59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F1510-E767-4426-9BB9-C1CCA81F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B8A5CA-ECA1-4AF4-84FE-276CE7C31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6861F9-DBD8-4DDE-A874-C03A1A50B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0CD01C-A499-4232-82B5-9EC2FEF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719E88-993B-4041-9ED0-5AC3C678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D5BCE-C215-4909-AA85-6C293040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08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014136-0F54-4870-A04F-A99A552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997E0D-1CA1-4E92-915E-523CEAA4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48A764-0771-4F4C-A011-6EFA1ADB6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68C5-AACE-413E-ABB0-340D8A5174C2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90400-1825-48C0-BF32-922BCE15E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8AD6F-BB98-4F02-9325-5F0C05802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1030-23D2-4D9A-8ACC-585366F19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5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9F6312-AABE-4166-B3D1-CBBEF813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627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AFB8D3B-B004-4E98-A616-A019C7A1F95B}"/>
              </a:ext>
            </a:extLst>
          </p:cNvPr>
          <p:cNvSpPr/>
          <p:nvPr/>
        </p:nvSpPr>
        <p:spPr>
          <a:xfrm>
            <a:off x="2464905" y="3662695"/>
            <a:ext cx="6930886" cy="13863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solidFill>
                  <a:schemeClr val="bg1"/>
                </a:solidFill>
              </a:rPr>
              <a:t>«James Bond Theme»</a:t>
            </a:r>
          </a:p>
          <a:p>
            <a:pPr algn="ctr"/>
            <a:r>
              <a:rPr lang="it-IT" sz="3000" b="1" dirty="0">
                <a:solidFill>
                  <a:schemeClr val="bg1"/>
                </a:solidFill>
              </a:rPr>
              <a:t>Lo spionaggio durante la Guerra Fredda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BF308B7-2819-4BBB-9D0A-B8E385B6E8AE}"/>
              </a:ext>
            </a:extLst>
          </p:cNvPr>
          <p:cNvSpPr/>
          <p:nvPr/>
        </p:nvSpPr>
        <p:spPr>
          <a:xfrm>
            <a:off x="3753321" y="1762975"/>
            <a:ext cx="4373217" cy="16557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Note di storia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17D69F-99FD-4CBF-BE7A-55236757A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60" y="216116"/>
            <a:ext cx="3923340" cy="9939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573600-DABE-41E6-A5D2-7FDCC41448EE}"/>
              </a:ext>
            </a:extLst>
          </p:cNvPr>
          <p:cNvSpPr txBox="1"/>
          <p:nvPr/>
        </p:nvSpPr>
        <p:spPr>
          <a:xfrm>
            <a:off x="3978260" y="6202017"/>
            <a:ext cx="36284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a cura di Nina Quarenghi</a:t>
            </a:r>
          </a:p>
        </p:txBody>
      </p:sp>
    </p:spTree>
    <p:extLst>
      <p:ext uri="{BB962C8B-B14F-4D97-AF65-F5344CB8AC3E}">
        <p14:creationId xmlns:p14="http://schemas.microsoft.com/office/powerpoint/2010/main" val="23161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9F6312-AABE-4166-B3D1-CBBEF8132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6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1C4FA4-04C9-4CE8-8A31-5074705B4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5974"/>
            <a:ext cx="4731026" cy="6812677"/>
          </a:xfrm>
          <a:prstGeom prst="rect">
            <a:avLst/>
          </a:prstGeom>
        </p:spPr>
      </p:pic>
      <p:pic>
        <p:nvPicPr>
          <p:cNvPr id="6" name="James_Bond_007_Theme_Tune_original">
            <a:hlinkClick r:id="" action="ppaction://media"/>
            <a:extLst>
              <a:ext uri="{FF2B5EF4-FFF2-40B4-BE49-F238E27FC236}">
                <a16:creationId xmlns:a16="http://schemas.microsoft.com/office/drawing/2014/main" id="{67782D22-D2C9-49B8-95B6-168B2B99C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4769" y="426931"/>
            <a:ext cx="476744" cy="48736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Rettangolo con angoli arrotondati 2">
            <a:extLst>
              <a:ext uri="{FF2B5EF4-FFF2-40B4-BE49-F238E27FC236}">
                <a16:creationId xmlns:a16="http://schemas.microsoft.com/office/drawing/2014/main" id="{B28177FE-2CD9-4551-BE09-29CA85098628}"/>
              </a:ext>
            </a:extLst>
          </p:cNvPr>
          <p:cNvSpPr/>
          <p:nvPr/>
        </p:nvSpPr>
        <p:spPr>
          <a:xfrm>
            <a:off x="-66595" y="379796"/>
            <a:ext cx="4174769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«</a:t>
            </a:r>
            <a:r>
              <a:rPr lang="it-IT" sz="2800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J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ames Bond </a:t>
            </a:r>
            <a:r>
              <a:rPr lang="it-IT" sz="2800" b="1" i="0" u="none" strike="noStrike" kern="1200" cap="none" spc="0" baseline="0" dirty="0" err="1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theme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268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9F6312-AABE-4166-B3D1-CBBEF813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627"/>
          </a:xfrm>
          <a:prstGeom prst="rect">
            <a:avLst/>
          </a:prstGeom>
        </p:spPr>
      </p:pic>
      <p:sp>
        <p:nvSpPr>
          <p:cNvPr id="6" name="Rettangolo con angoli arrotondati 2">
            <a:extLst>
              <a:ext uri="{FF2B5EF4-FFF2-40B4-BE49-F238E27FC236}">
                <a16:creationId xmlns:a16="http://schemas.microsoft.com/office/drawing/2014/main" id="{7B6DC514-809B-4925-9516-55A750B8D2E6}"/>
              </a:ext>
            </a:extLst>
          </p:cNvPr>
          <p:cNvSpPr/>
          <p:nvPr/>
        </p:nvSpPr>
        <p:spPr>
          <a:xfrm>
            <a:off x="-66595" y="379796"/>
            <a:ext cx="5950560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algn="just"/>
            <a:r>
              <a:rPr lang="it-IT" sz="2800" b="1" dirty="0">
                <a:solidFill>
                  <a:schemeClr val="bg1"/>
                </a:solidFill>
              </a:rPr>
              <a:t>Il brano musicale ci racconta di…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80A5EB-E1C1-45C2-814A-DD58BFCD066C}"/>
              </a:ext>
            </a:extLst>
          </p:cNvPr>
          <p:cNvSpPr txBox="1"/>
          <p:nvPr/>
        </p:nvSpPr>
        <p:spPr>
          <a:xfrm>
            <a:off x="131797" y="576301"/>
            <a:ext cx="5752168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sz="1750" dirty="0"/>
              <a:t>Questo brano, composto da Monty Norman nel 1962 e orchestrato da John Barry, rappresenta </a:t>
            </a:r>
            <a:r>
              <a:rPr lang="it-IT" sz="1750" b="1" dirty="0"/>
              <a:t>il tema musicale di tutti i film di James Bond</a:t>
            </a:r>
            <a:r>
              <a:rPr lang="it-IT" sz="1750" dirty="0"/>
              <a:t>. Si tratta di una composizione di </a:t>
            </a:r>
            <a:r>
              <a:rPr lang="it-IT" sz="1750" b="1" dirty="0"/>
              <a:t>stampo jazz-sinfonico. </a:t>
            </a:r>
            <a:r>
              <a:rPr lang="it-IT" sz="1750" dirty="0"/>
              <a:t>Sullo stacco iniziale, con il moto altalenante delle tre note in crescendo e diminuendo, si innesta il tema della </a:t>
            </a:r>
            <a:r>
              <a:rPr lang="it-IT" sz="1750" b="1" dirty="0"/>
              <a:t>chitarra elettrica</a:t>
            </a:r>
            <a:r>
              <a:rPr lang="it-IT" sz="1750" dirty="0"/>
              <a:t>, costruito su tre note, che si ripetono ossessive, prima della chiusa cromatica. Il cromatismo (modello melodico costituito da una serie di semitoni, che promuove generalmente </a:t>
            </a:r>
            <a:r>
              <a:rPr lang="it-IT" sz="1750" b="1" dirty="0"/>
              <a:t>tensione</a:t>
            </a:r>
            <a:r>
              <a:rPr lang="it-IT" sz="1750" dirty="0"/>
              <a:t>) del tema iniziale, insieme al sincopato, cifra compositiva della scrittura jazzistica, ci spingono verso la </a:t>
            </a:r>
            <a:r>
              <a:rPr lang="it-IT" sz="1750" b="1" dirty="0"/>
              <a:t>sensazione di suspence. Il largo uso di ottoni, in questo caso trombe e tromboni </a:t>
            </a:r>
            <a:r>
              <a:rPr lang="it-IT" sz="1750" dirty="0"/>
              <a:t>(fin dai tempi antichi adoperati per accompagnare azioni solenni di re, principi e condottieri), ci danno un </a:t>
            </a:r>
            <a:r>
              <a:rPr lang="it-IT" sz="1750" b="1" dirty="0"/>
              <a:t>senso di invincibilità </a:t>
            </a:r>
            <a:r>
              <a:rPr lang="it-IT" sz="1750" dirty="0"/>
              <a:t>che ci porta a provare affezione nei riguardi del protagonista. La ripetizione dello stesso tema dei fiati nel registro più acuto sembra voler sottolineare il </a:t>
            </a:r>
            <a:r>
              <a:rPr lang="it-IT" sz="1750" b="1" dirty="0"/>
              <a:t>fascino irresistibile del mitico protagonista</a:t>
            </a:r>
            <a:r>
              <a:rPr lang="it-IT" sz="1750" dirty="0"/>
              <a:t> una volta per tutte. Questa musica corrisponde esattamente ai film della fortunata serie, nella quale si alternano </a:t>
            </a:r>
            <a:r>
              <a:rPr lang="it-IT" sz="1750" b="1" dirty="0"/>
              <a:t>scene cariche di ansia e incertezza a momenti avventurosi di azione</a:t>
            </a:r>
            <a:r>
              <a:rPr lang="it-IT" sz="1750" dirty="0"/>
              <a:t>, in cui emergono le doti del protagonista: coraggio, astuzia, fredda risolutezza, eleganza.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380DB1-4ED2-4729-95D0-543035B02C7B}"/>
              </a:ext>
            </a:extLst>
          </p:cNvPr>
          <p:cNvSpPr txBox="1"/>
          <p:nvPr/>
        </p:nvSpPr>
        <p:spPr>
          <a:xfrm>
            <a:off x="6384269" y="516835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                                                                           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543F2E-9F2B-4CC3-8C4B-28FD3D0E9D24}"/>
              </a:ext>
            </a:extLst>
          </p:cNvPr>
          <p:cNvSpPr txBox="1"/>
          <p:nvPr/>
        </p:nvSpPr>
        <p:spPr>
          <a:xfrm>
            <a:off x="6215104" y="852196"/>
            <a:ext cx="565420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50" dirty="0"/>
              <a:t>James Bond è nato dalla mente e dalla penna dello scrittore britannico </a:t>
            </a:r>
            <a:r>
              <a:rPr lang="it-IT" sz="1750" b="1" dirty="0"/>
              <a:t>Ian Fleming</a:t>
            </a:r>
            <a:r>
              <a:rPr lang="it-IT" sz="1750" dirty="0"/>
              <a:t>, che pubblicò tra il 1953</a:t>
            </a:r>
          </a:p>
          <a:p>
            <a:pPr algn="just"/>
            <a:r>
              <a:rPr lang="it-IT" sz="1750" dirty="0"/>
              <a:t>e il 1964, dodici romanzi e due raccolte di racconti, tutti dedicati alle avventure di 007. I suoi libri, inizialmente trascurati dalla critica, divennero dei </a:t>
            </a:r>
            <a:r>
              <a:rPr lang="it-IT" sz="1750" i="1" dirty="0"/>
              <a:t>best seller</a:t>
            </a:r>
            <a:r>
              <a:rPr lang="it-IT" sz="1750" dirty="0"/>
              <a:t>, dopo la prima trasposizione cinematografica, con Sean Connery nei panni della famosa spia in </a:t>
            </a:r>
            <a:r>
              <a:rPr lang="it-IT" sz="1750" i="1" dirty="0"/>
              <a:t>Agente 007-Licenza di uccidere</a:t>
            </a:r>
            <a:r>
              <a:rPr lang="it-IT" sz="1750" dirty="0"/>
              <a:t>. </a:t>
            </a:r>
          </a:p>
          <a:p>
            <a:pPr algn="just"/>
            <a:r>
              <a:rPr lang="it-IT" sz="1750" dirty="0"/>
              <a:t>Al di là dei personaggi e delle avventure al limite del possibile, </a:t>
            </a:r>
            <a:r>
              <a:rPr lang="it-IT" sz="1750" b="1" dirty="0"/>
              <a:t>le storie di Ian Fleming rispecchiano quanto stava accadendo realmente nei primi anni della Guerra Fredda</a:t>
            </a:r>
            <a:r>
              <a:rPr lang="it-IT" sz="1750" dirty="0"/>
              <a:t>, momento storico in cui Stati Uniti e Unione Sovietica si contendevano il controllo del mondo e minacciavano costantemente di distruggere il proprio rivale con la </a:t>
            </a:r>
            <a:r>
              <a:rPr lang="it-IT" sz="1750" b="1" dirty="0"/>
              <a:t>bomba atomica</a:t>
            </a:r>
            <a:r>
              <a:rPr lang="it-IT" sz="1750" dirty="0"/>
              <a:t>. </a:t>
            </a:r>
          </a:p>
          <a:p>
            <a:pPr algn="just"/>
            <a:r>
              <a:rPr lang="it-IT" sz="1750" dirty="0"/>
              <a:t>Lo </a:t>
            </a:r>
            <a:r>
              <a:rPr lang="it-IT" sz="1750" b="1" dirty="0"/>
              <a:t>spionaggio ebbe un ruolo di grande rilevanza </a:t>
            </a:r>
            <a:r>
              <a:rPr lang="it-IT" sz="1750" dirty="0"/>
              <a:t>in questo periodo perché, come nel gioco degli scacchi, era necessario, per le due superpotenze, sapere quali sarebbero state le mosse del nemico e neutralizzarle prima che venissero attuate. Gli </a:t>
            </a:r>
            <a:r>
              <a:rPr lang="it-IT" sz="1750" b="1" dirty="0"/>
              <a:t>agenti segreti</a:t>
            </a:r>
            <a:r>
              <a:rPr lang="it-IT" sz="1750" dirty="0"/>
              <a:t>, il loro agire nell’ombra a contatto con i centri del potere, furono elementi chiave di una </a:t>
            </a:r>
            <a:r>
              <a:rPr lang="it-IT" sz="1750" b="1" dirty="0"/>
              <a:t>lunga guerra </a:t>
            </a:r>
            <a:r>
              <a:rPr lang="it-IT" sz="1750" dirty="0"/>
              <a:t>che, fra trame ingegnose e azioni omicide fulminee, procurò ai rispettivi paesi numerose vittime. </a:t>
            </a:r>
          </a:p>
          <a:p>
            <a:pPr algn="just"/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21247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9F6312-AABE-4166-B3D1-CBBEF813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627"/>
          </a:xfrm>
          <a:prstGeom prst="rect">
            <a:avLst/>
          </a:prstGeom>
        </p:spPr>
      </p:pic>
      <p:sp>
        <p:nvSpPr>
          <p:cNvPr id="6" name="Rettangolo con angoli arrotondati 2">
            <a:extLst>
              <a:ext uri="{FF2B5EF4-FFF2-40B4-BE49-F238E27FC236}">
                <a16:creationId xmlns:a16="http://schemas.microsoft.com/office/drawing/2014/main" id="{8F9E7848-CBE1-42F7-BBA0-19DB93DB05C2}"/>
              </a:ext>
            </a:extLst>
          </p:cNvPr>
          <p:cNvSpPr/>
          <p:nvPr/>
        </p:nvSpPr>
        <p:spPr>
          <a:xfrm>
            <a:off x="-66596" y="379796"/>
            <a:ext cx="6128727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algn="just"/>
            <a:r>
              <a:rPr lang="it-IT" sz="2800" b="1" dirty="0">
                <a:solidFill>
                  <a:schemeClr val="bg1"/>
                </a:solidFill>
              </a:rPr>
              <a:t>Lo spionaggio durante la Guerra Fredda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7D6D2B-3254-4672-8D92-459798001983}"/>
              </a:ext>
            </a:extLst>
          </p:cNvPr>
          <p:cNvSpPr txBox="1"/>
          <p:nvPr/>
        </p:nvSpPr>
        <p:spPr>
          <a:xfrm>
            <a:off x="101600" y="732298"/>
            <a:ext cx="58476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L’epoca storica della </a:t>
            </a:r>
            <a:r>
              <a:rPr lang="it-IT" b="1" dirty="0"/>
              <a:t>Guerra Fredda</a:t>
            </a:r>
            <a:r>
              <a:rPr lang="it-IT" dirty="0"/>
              <a:t> è quella compresa tra la </a:t>
            </a:r>
            <a:r>
              <a:rPr lang="it-IT" b="1" dirty="0"/>
              <a:t>fine della Seconda guerra mondiale (1945) e il crollo dei regimi comunisti in Europa centro-orientale (1989-1991</a:t>
            </a:r>
            <a:r>
              <a:rPr lang="it-IT" dirty="0"/>
              <a:t>).</a:t>
            </a:r>
          </a:p>
          <a:p>
            <a:pPr algn="just"/>
            <a:r>
              <a:rPr lang="it-IT" dirty="0"/>
              <a:t>In questo periodo lo scenario internazionale è dominato da </a:t>
            </a:r>
            <a:r>
              <a:rPr lang="it-IT" b="1" dirty="0"/>
              <a:t>due superpotenze, Stati Uniti e Unione Sovietica</a:t>
            </a:r>
            <a:r>
              <a:rPr lang="it-IT" dirty="0"/>
              <a:t>,  antagoniste da tutti i punti di vista: ideologico, politico, economico e militare. Questo conflitto non può essere risolto con una guerra, vista la capacità di distruzione totale di cui dispongono entrambe le potenze; permane invece uno </a:t>
            </a:r>
            <a:r>
              <a:rPr lang="it-IT" b="1" dirty="0"/>
              <a:t>stato di tensione perenne</a:t>
            </a:r>
            <a:r>
              <a:rPr lang="it-IT" dirty="0"/>
              <a:t>, di minaccia costante, di odio reciproco fomentato dalla propaganda, nel gelo dei rapporti internazionali. </a:t>
            </a:r>
          </a:p>
          <a:p>
            <a:pPr algn="just"/>
            <a:r>
              <a:rPr lang="it-IT" b="1" dirty="0"/>
              <a:t>Le due potenze si sfidano continuamente</a:t>
            </a:r>
            <a:r>
              <a:rPr lang="it-IT" dirty="0"/>
              <a:t>, cercando di proiettare su scala globale il proprio modello di sviluppo: </a:t>
            </a:r>
            <a:r>
              <a:rPr lang="it-IT" b="1" dirty="0"/>
              <a:t>socialista </a:t>
            </a:r>
            <a:r>
              <a:rPr lang="it-IT" dirty="0"/>
              <a:t>da una parte</a:t>
            </a:r>
            <a:r>
              <a:rPr lang="it-IT" b="1" dirty="0"/>
              <a:t>, capitalista </a:t>
            </a:r>
            <a:r>
              <a:rPr lang="it-IT" dirty="0"/>
              <a:t>dall’altra. Ogni ambito del progresso diviene tavolo di competizione per stabilire chi è primo e chi secondo: nella conquista dello spazio, nelle gare olimpiche, nella corsa agli armamenti e così via. </a:t>
            </a:r>
          </a:p>
          <a:p>
            <a:pPr algn="just"/>
            <a:r>
              <a:rPr lang="it-IT" b="1" dirty="0"/>
              <a:t>Lo spionaggio</a:t>
            </a:r>
            <a:r>
              <a:rPr lang="it-IT" dirty="0"/>
              <a:t>, organizzazione che è sempre esistita al servizio degli Stati, acquista in questo periodo un’importanza enorme, tanto che diventano operative in questi anni due famose agenzie, la </a:t>
            </a:r>
            <a:r>
              <a:rPr lang="it-IT" b="1" dirty="0"/>
              <a:t>Cia</a:t>
            </a:r>
            <a:r>
              <a:rPr lang="it-IT" dirty="0"/>
              <a:t>, fondata nel 1947 e il </a:t>
            </a:r>
            <a:r>
              <a:rPr lang="it-IT" b="1" dirty="0"/>
              <a:t>Kgb</a:t>
            </a:r>
            <a:r>
              <a:rPr lang="it-IT" dirty="0"/>
              <a:t>, dal 1954.</a:t>
            </a:r>
          </a:p>
          <a:p>
            <a:pPr algn="just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100391-CF3A-4B24-ACA0-5C05F2B9CFAC}"/>
              </a:ext>
            </a:extLst>
          </p:cNvPr>
          <p:cNvSpPr txBox="1"/>
          <p:nvPr/>
        </p:nvSpPr>
        <p:spPr>
          <a:xfrm>
            <a:off x="7292622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A1BEFE5-5171-46AE-BEB5-F5F7BA2A04EB}"/>
              </a:ext>
            </a:extLst>
          </p:cNvPr>
          <p:cNvSpPr/>
          <p:nvPr/>
        </p:nvSpPr>
        <p:spPr>
          <a:xfrm>
            <a:off x="6242757" y="564444"/>
            <a:ext cx="55654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Gli agenti segreti </a:t>
            </a:r>
            <a:r>
              <a:rPr lang="it-IT" dirty="0"/>
              <a:t>di entrambe le organizzazioni hanno caratteristiche simili a quelle del leggendario James Bond: coraggiosi e freddi, doppiogiochisti e fedeli al proprio ideale, conoscono la natura umana e diffidano di tutti quelli che incontrano nella trama di relazioni intessute segretamente e che James </a:t>
            </a:r>
            <a:r>
              <a:rPr lang="it-IT" dirty="0" err="1"/>
              <a:t>Angleton</a:t>
            </a:r>
            <a:r>
              <a:rPr lang="it-IT" dirty="0"/>
              <a:t>, importante spia americana, definiva una </a:t>
            </a:r>
            <a:r>
              <a:rPr lang="it-IT" b="1" dirty="0"/>
              <a:t>«giungla di specchi».</a:t>
            </a:r>
          </a:p>
          <a:p>
            <a:pPr algn="just"/>
            <a:r>
              <a:rPr lang="it-IT" dirty="0"/>
              <a:t>Nella guerra fredda dello spionaggio vengono utilizzati tutti i mezzi per carpire informazioni all’avversario, tra cui gli </a:t>
            </a:r>
            <a:r>
              <a:rPr lang="it-IT" b="1" dirty="0"/>
              <a:t>ingegnosi apparecchi </a:t>
            </a:r>
            <a:r>
              <a:rPr lang="it-IT" dirty="0"/>
              <a:t>progettati per nascondere cimici o armi, perlopiù oggetti di uso comune come scarpe, ombrelli, persino un rossetto, trasformati in sofisticati trasmettitori o pericolose pistole.</a:t>
            </a:r>
          </a:p>
          <a:p>
            <a:pPr algn="just"/>
            <a:r>
              <a:rPr lang="it-IT" dirty="0"/>
              <a:t>Molte sono anche le operazioni che coinvolgono </a:t>
            </a:r>
            <a:r>
              <a:rPr lang="it-IT" b="1" dirty="0"/>
              <a:t>inconsapevoli agenti a quattro zampe</a:t>
            </a:r>
            <a:r>
              <a:rPr lang="it-IT" dirty="0"/>
              <a:t>: cani e gatti, dotati di microspie nascoste in collari e persino nelle loro orecchie, sono addestrati per avvicinarsi agli avversari mentre si passano importanti informazioni. Anche </a:t>
            </a:r>
            <a:r>
              <a:rPr lang="it-IT" b="1" dirty="0"/>
              <a:t>uccelli, come piccioni viaggiatori, e delfini,</a:t>
            </a:r>
            <a:r>
              <a:rPr lang="it-IT" dirty="0"/>
              <a:t> provvisti di minuscole macchine fotografiche o sensori, vengono inviati nelle zone nemiche per raccogliere informazioni, coperti dalla loro naturale insospettabilità. </a:t>
            </a:r>
          </a:p>
          <a:p>
            <a:pPr algn="just"/>
            <a:r>
              <a:rPr lang="it-IT" dirty="0"/>
              <a:t>(P. </a:t>
            </a:r>
            <a:r>
              <a:rPr lang="it-IT" dirty="0" err="1"/>
              <a:t>Deery</a:t>
            </a:r>
            <a:r>
              <a:rPr lang="it-IT" dirty="0"/>
              <a:t>, M. Del Pero, </a:t>
            </a:r>
            <a:r>
              <a:rPr lang="it-IT" i="1" dirty="0"/>
              <a:t>Spiare e tradire</a:t>
            </a:r>
            <a:r>
              <a:rPr lang="it-IT" dirty="0"/>
              <a:t>, Feltrinelli, 2011)</a:t>
            </a:r>
          </a:p>
        </p:txBody>
      </p:sp>
    </p:spTree>
    <p:extLst>
      <p:ext uri="{BB962C8B-B14F-4D97-AF65-F5344CB8AC3E}">
        <p14:creationId xmlns:p14="http://schemas.microsoft.com/office/powerpoint/2010/main" val="167013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59F6312-AABE-4166-B3D1-CBBEF813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627"/>
          </a:xfrm>
          <a:prstGeom prst="rect">
            <a:avLst/>
          </a:prstGeom>
        </p:spPr>
      </p:pic>
      <p:sp>
        <p:nvSpPr>
          <p:cNvPr id="6" name="Rettangolo con angoli arrotondati 2">
            <a:extLst>
              <a:ext uri="{FF2B5EF4-FFF2-40B4-BE49-F238E27FC236}">
                <a16:creationId xmlns:a16="http://schemas.microsoft.com/office/drawing/2014/main" id="{1C66558A-06DB-4BBA-BF60-1CADCE729741}"/>
              </a:ext>
            </a:extLst>
          </p:cNvPr>
          <p:cNvSpPr/>
          <p:nvPr/>
        </p:nvSpPr>
        <p:spPr>
          <a:xfrm>
            <a:off x="-108159" y="546050"/>
            <a:ext cx="9895626" cy="5227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w="12600" cap="flat">
            <a:solidFill>
              <a:srgbClr val="C0000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Possibile m</a:t>
            </a:r>
            <a:r>
              <a:rPr lang="it-IT" sz="28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a</a:t>
            </a:r>
            <a:r>
              <a:rPr lang="it-IT" sz="2800" b="1" dirty="0">
                <a:solidFill>
                  <a:schemeClr val="bg1"/>
                </a:solidFill>
                <a:latin typeface="Arial" pitchFamily="18"/>
                <a:ea typeface="Microsoft YaHei" pitchFamily="2"/>
                <a:cs typeface="Mangal" pitchFamily="2"/>
              </a:rPr>
              <a:t>ppa concettuale per tesina pluridisciplinare</a:t>
            </a:r>
            <a:endParaRPr lang="it-IT" sz="2800" b="1" i="0" u="none" strike="noStrike" kern="1200" cap="none" spc="0" baseline="0" dirty="0">
              <a:solidFill>
                <a:schemeClr val="bg1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4B0FD5A-9CD2-405B-9592-6D650BBA41BD}"/>
              </a:ext>
            </a:extLst>
          </p:cNvPr>
          <p:cNvSpPr/>
          <p:nvPr/>
        </p:nvSpPr>
        <p:spPr>
          <a:xfrm>
            <a:off x="602973" y="1583634"/>
            <a:ext cx="2928730" cy="10601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GEOGRAFIA: LUOGO IN CUI è AMBIENTATO UN J.B. 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4F86B95-7A0F-417B-9166-C6204C0D394C}"/>
              </a:ext>
            </a:extLst>
          </p:cNvPr>
          <p:cNvSpPr/>
          <p:nvPr/>
        </p:nvSpPr>
        <p:spPr>
          <a:xfrm>
            <a:off x="4313583" y="1404730"/>
            <a:ext cx="2928730" cy="10601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MUSICALE: JAZZ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359C936-BF69-44E5-A346-FAB538BB7C3D}"/>
              </a:ext>
            </a:extLst>
          </p:cNvPr>
          <p:cNvSpPr/>
          <p:nvPr/>
        </p:nvSpPr>
        <p:spPr>
          <a:xfrm>
            <a:off x="8037444" y="1583634"/>
            <a:ext cx="2928730" cy="106017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TECNOLOGIA: BOMBA ATOMICA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A5FC5BDB-B179-4072-B0FA-B8749FA84F29}"/>
              </a:ext>
            </a:extLst>
          </p:cNvPr>
          <p:cNvSpPr/>
          <p:nvPr/>
        </p:nvSpPr>
        <p:spPr>
          <a:xfrm>
            <a:off x="589721" y="3257395"/>
            <a:ext cx="2928730" cy="1060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ARTISTICA:  arte nel </a:t>
            </a:r>
            <a:r>
              <a:rPr lang="it-IT" b="1">
                <a:solidFill>
                  <a:schemeClr val="bg1"/>
                </a:solidFill>
              </a:rPr>
              <a:t>secondo dopoguerra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364FE00-C16B-4FF1-ABE3-DBEAFD9B2513}"/>
              </a:ext>
            </a:extLst>
          </p:cNvPr>
          <p:cNvSpPr/>
          <p:nvPr/>
        </p:nvSpPr>
        <p:spPr>
          <a:xfrm>
            <a:off x="4313583" y="3210961"/>
            <a:ext cx="2928730" cy="10601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STORIA: LO SPIONAGGIO NELLA GUERRA FREDDA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85FAFD1-4E45-438A-AD14-D0532E98C8D6}"/>
              </a:ext>
            </a:extLst>
          </p:cNvPr>
          <p:cNvSpPr/>
          <p:nvPr/>
        </p:nvSpPr>
        <p:spPr>
          <a:xfrm>
            <a:off x="8037444" y="3356113"/>
            <a:ext cx="2928730" cy="106017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SCIENZE: IL SISTEMA NERVOSO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27A4761-0C50-4DB9-B467-112E1AD78DC0}"/>
              </a:ext>
            </a:extLst>
          </p:cNvPr>
          <p:cNvSpPr/>
          <p:nvPr/>
        </p:nvSpPr>
        <p:spPr>
          <a:xfrm>
            <a:off x="652671" y="5143811"/>
            <a:ext cx="2928730" cy="10601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LETTERATURA: ROMANZO POLIZIESCO/GIALLO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1CEAB3A-1DF8-49B6-BFE3-1C3BF5CB2E24}"/>
              </a:ext>
            </a:extLst>
          </p:cNvPr>
          <p:cNvSpPr/>
          <p:nvPr/>
        </p:nvSpPr>
        <p:spPr>
          <a:xfrm>
            <a:off x="4313583" y="5326651"/>
            <a:ext cx="2928730" cy="1060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LINGUE: TRAMA DI UN FILM DI JAMES BOND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FC8FEEA-011D-4DC6-B9E5-D24A04502808}"/>
              </a:ext>
            </a:extLst>
          </p:cNvPr>
          <p:cNvSpPr/>
          <p:nvPr/>
        </p:nvSpPr>
        <p:spPr>
          <a:xfrm>
            <a:off x="8163340" y="5274366"/>
            <a:ext cx="2928730" cy="10601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ED. FISICA: CORSA, EQUILIBRIO 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D1EA852-186A-4175-AE60-490E5AED7D55}"/>
              </a:ext>
            </a:extLst>
          </p:cNvPr>
          <p:cNvCxnSpPr/>
          <p:nvPr/>
        </p:nvCxnSpPr>
        <p:spPr>
          <a:xfrm flipH="1" flipV="1">
            <a:off x="3286539" y="2643808"/>
            <a:ext cx="1027044" cy="712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C90D7C1-790C-48BE-B210-4CC7AEDA0092}"/>
              </a:ext>
            </a:extLst>
          </p:cNvPr>
          <p:cNvCxnSpPr/>
          <p:nvPr/>
        </p:nvCxnSpPr>
        <p:spPr>
          <a:xfrm flipV="1">
            <a:off x="5777948" y="2643808"/>
            <a:ext cx="0" cy="37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9F7538A-98AA-4785-9A43-A66B348676E2}"/>
              </a:ext>
            </a:extLst>
          </p:cNvPr>
          <p:cNvCxnSpPr/>
          <p:nvPr/>
        </p:nvCxnSpPr>
        <p:spPr>
          <a:xfrm flipV="1">
            <a:off x="7036904" y="2464904"/>
            <a:ext cx="1000540" cy="69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7B7932F-8E08-426E-B868-583EEFF0D438}"/>
              </a:ext>
            </a:extLst>
          </p:cNvPr>
          <p:cNvCxnSpPr/>
          <p:nvPr/>
        </p:nvCxnSpPr>
        <p:spPr>
          <a:xfrm>
            <a:off x="7394713" y="3886200"/>
            <a:ext cx="490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0AB94B0-E09D-47E9-9548-A30DDEEE7CBF}"/>
              </a:ext>
            </a:extLst>
          </p:cNvPr>
          <p:cNvCxnSpPr/>
          <p:nvPr/>
        </p:nvCxnSpPr>
        <p:spPr>
          <a:xfrm>
            <a:off x="6851374" y="4218850"/>
            <a:ext cx="1444487" cy="105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EE96248D-5451-4ECF-9916-32843CD5D520}"/>
              </a:ext>
            </a:extLst>
          </p:cNvPr>
          <p:cNvCxnSpPr/>
          <p:nvPr/>
        </p:nvCxnSpPr>
        <p:spPr>
          <a:xfrm>
            <a:off x="5930348" y="4416287"/>
            <a:ext cx="0" cy="72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BF90169-E54C-4A95-81B6-38F7F25E2F92}"/>
              </a:ext>
            </a:extLst>
          </p:cNvPr>
          <p:cNvCxnSpPr/>
          <p:nvPr/>
        </p:nvCxnSpPr>
        <p:spPr>
          <a:xfrm flipH="1">
            <a:off x="3101009" y="4218850"/>
            <a:ext cx="1364974" cy="103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CCB3E697-1624-475B-947D-A24046638577}"/>
              </a:ext>
            </a:extLst>
          </p:cNvPr>
          <p:cNvCxnSpPr/>
          <p:nvPr/>
        </p:nvCxnSpPr>
        <p:spPr>
          <a:xfrm flipH="1">
            <a:off x="3684104" y="3688763"/>
            <a:ext cx="450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52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968</Words>
  <Application>Microsoft Office PowerPoint</Application>
  <PresentationFormat>Widescreen</PresentationFormat>
  <Paragraphs>33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</dc:creator>
  <cp:lastModifiedBy>nina quarenghi</cp:lastModifiedBy>
  <cp:revision>77</cp:revision>
  <dcterms:created xsi:type="dcterms:W3CDTF">2020-03-23T19:45:05Z</dcterms:created>
  <dcterms:modified xsi:type="dcterms:W3CDTF">2020-05-02T08:41:00Z</dcterms:modified>
</cp:coreProperties>
</file>