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6250-315F-41FF-9D2E-01D2EFD8D87E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6050-D2CA-4766-A8D3-2F5954CE6F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3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06050-D2CA-4766-A8D3-2F5954CE6F8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0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4CB0F-A543-4E0D-BEA6-F8F888CC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694EB0-AE58-4D03-B261-B80004001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D2864-58D2-4DDB-885A-60C123E6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2B8E89-BD48-4E33-B8B1-CAADE417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8E48BA-15EE-4815-9A18-EE1A3A06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5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CFBCC-E0E9-4EBE-B587-9A5FCE64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B2107A-2DE8-4EFE-8795-E1AAE0612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AB593A-E791-4D26-BE41-B2BB0EB4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7F0FC9-555D-4624-89C4-C2C5C8FF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7ABDA-A188-40AC-8341-EE003A7E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38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C62C85-311D-4558-A6A9-63527D274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5A1B5A-B2C7-4680-8533-12F471841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DB6219-697F-4536-AD9E-0E1F3095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196E7-4F79-4C8C-AE34-FD5F4835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5CFEF3-7A60-4E1F-BF61-7735922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5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D17BB-D85E-417C-AD3D-3ADF5242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700B8-5BBF-4E56-990A-5645F4959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AF019-5298-45F1-981A-F103FA6F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5D1A0-A9F7-4302-93A2-519B9737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DE62B8-DF0F-40A1-988D-58F157CC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6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B4657-4168-4C2B-A0A7-B704E99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E5955F-B2FB-4FA8-88D2-FA5AE5C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BE00A-94DF-4190-82F4-E8AE564B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F72FB3-2853-40BC-9A67-3CA540F8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12519-5252-4FE8-8880-7ED96DD9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3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868CD-DFDC-4FF1-BCDD-E3DBD619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49374-A3DB-488C-A53E-DED8BC2A4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E40F81-0248-40F2-B5CB-EFADCF360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240566-324B-47F4-823D-FD5F6EAF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C4AD92-66DA-4AF5-BF8A-A74DB804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C2E47-842F-4676-9355-E5E42814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9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824B9-9214-4F1F-9EA0-40A93215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E5662-97A2-4F5F-AA75-BC9831035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90C30E-506D-4C94-9AA7-0C7B9090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DDF258-BEB0-410F-BA9A-3F7C0EDEB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A0286D-605D-457B-8721-20C9D7006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1EE80C-C57E-40E3-AFCA-603E1597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3B8402-08C5-48F3-8A26-F52E611C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09373F-8464-4EFB-ADFC-BAB7CCE5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96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67008-232E-4CED-B1F1-76AA285D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86B919-A546-48C7-951D-493B3F7C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327CC4-640E-46FE-BD8E-E4A9FFCE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F7F49A-0B8B-45F1-AB43-1D17424B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792BD7-81FE-4864-9BB3-DC1C2271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4FAA1E-871D-4C90-94AB-DA8FAAE4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61C63F-99D7-4BBB-BFC0-5149794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5AB07-10AB-4CF3-BBB0-8C9350D8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0A5AF7-FE84-4A72-88C6-74EC321F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201E81-99D6-4C1D-ACF2-7C76E242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032315-7118-4278-8F22-59759DB9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5C6FCC-09AC-4B29-9D97-99324DC3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39A797-E807-4042-8DCA-EC7F6954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6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0E516-0AA7-4CB5-B23D-3D4BC1BB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CCA1B7-B5E7-4A13-8781-FFE28F1BC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CD8BC9-9AF0-4AB1-BAFB-F7888D35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4E63C2-7047-4DB0-BC89-B53C7D3F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623883-7317-4A13-9842-45F0B5FE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314854-BBB5-43EF-8140-06EEA54D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1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88CC5C-F347-4A4B-B58E-CE8FFFF5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F57D2E-99D1-4CB9-B6B0-0C6FBF9F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778F07-1733-4576-814F-18139632F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296B-3FB8-4546-A68F-3BF7134A714F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EE250-FA04-49A7-8257-2EC4591A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36601-0BFC-4A73-8EB4-5608637A7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7305-D0F8-4041-9FCC-15211EF9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5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9D80F0B-1427-41FD-AABC-7A1DE88E3AD4}"/>
              </a:ext>
            </a:extLst>
          </p:cNvPr>
          <p:cNvSpPr/>
          <p:nvPr/>
        </p:nvSpPr>
        <p:spPr>
          <a:xfrm>
            <a:off x="2474486" y="3971683"/>
            <a:ext cx="6930886" cy="13863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«Sing </a:t>
            </a:r>
            <a:r>
              <a:rPr lang="it-IT" sz="3200" b="1" dirty="0" err="1">
                <a:solidFill>
                  <a:schemeClr val="bg1"/>
                </a:solidFill>
              </a:rPr>
              <a:t>sing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sing</a:t>
            </a:r>
            <a:r>
              <a:rPr lang="it-IT" sz="3200" b="1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Jazz e fascismo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EB08872-9910-451F-86D9-86A3AF613FD8}"/>
              </a:ext>
            </a:extLst>
          </p:cNvPr>
          <p:cNvSpPr/>
          <p:nvPr/>
        </p:nvSpPr>
        <p:spPr>
          <a:xfrm>
            <a:off x="3753321" y="1762975"/>
            <a:ext cx="4373217" cy="16557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Note di storia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F40129-9BC5-46A5-90A5-B41F87E6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60" y="347086"/>
            <a:ext cx="3923340" cy="9939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1C91DD-4051-4063-AE96-4277655B48AB}"/>
              </a:ext>
            </a:extLst>
          </p:cNvPr>
          <p:cNvSpPr txBox="1"/>
          <p:nvPr/>
        </p:nvSpPr>
        <p:spPr>
          <a:xfrm>
            <a:off x="3978260" y="6202017"/>
            <a:ext cx="3628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 cura di Nina Quarenghi</a:t>
            </a:r>
          </a:p>
        </p:txBody>
      </p:sp>
    </p:spTree>
    <p:extLst>
      <p:ext uri="{BB962C8B-B14F-4D97-AF65-F5344CB8AC3E}">
        <p14:creationId xmlns:p14="http://schemas.microsoft.com/office/powerpoint/2010/main" val="29455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NG, SING, SING  BY BENNY GOODMAN">
            <a:hlinkClick r:id="" action="ppaction://media"/>
            <a:extLst>
              <a:ext uri="{FF2B5EF4-FFF2-40B4-BE49-F238E27FC236}">
                <a16:creationId xmlns:a16="http://schemas.microsoft.com/office/drawing/2014/main" id="{28A1D926-5B95-4A21-ABEA-7367CA6A7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5537" y="292912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406B4C-105E-41F9-8306-8B19C397A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07" y="1433982"/>
            <a:ext cx="6781385" cy="4882597"/>
          </a:xfrm>
          <a:prstGeom prst="rect">
            <a:avLst/>
          </a:prstGeom>
        </p:spPr>
      </p:pic>
      <p:sp>
        <p:nvSpPr>
          <p:cNvPr id="7" name="Rettangolo con angoli arrotondati 2">
            <a:extLst>
              <a:ext uri="{FF2B5EF4-FFF2-40B4-BE49-F238E27FC236}">
                <a16:creationId xmlns:a16="http://schemas.microsoft.com/office/drawing/2014/main" id="{10A0252C-1338-4128-A17F-2F546E12BF25}"/>
              </a:ext>
            </a:extLst>
          </p:cNvPr>
          <p:cNvSpPr/>
          <p:nvPr/>
        </p:nvSpPr>
        <p:spPr>
          <a:xfrm>
            <a:off x="-66595" y="379796"/>
            <a:ext cx="4174769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«Sing </a:t>
            </a:r>
            <a:r>
              <a:rPr lang="it-IT" sz="28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sing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it-IT" sz="28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sing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3698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2">
            <a:extLst>
              <a:ext uri="{FF2B5EF4-FFF2-40B4-BE49-F238E27FC236}">
                <a16:creationId xmlns:a16="http://schemas.microsoft.com/office/drawing/2014/main" id="{E526E084-699E-46A1-B5D6-B07BAA60C8A9}"/>
              </a:ext>
            </a:extLst>
          </p:cNvPr>
          <p:cNvSpPr/>
          <p:nvPr/>
        </p:nvSpPr>
        <p:spPr>
          <a:xfrm>
            <a:off x="-66595" y="379796"/>
            <a:ext cx="5950560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algn="just"/>
            <a:r>
              <a:rPr lang="it-IT" sz="2800" b="1" dirty="0">
                <a:solidFill>
                  <a:schemeClr val="bg1"/>
                </a:solidFill>
              </a:rPr>
              <a:t>Il brano musicale ci racconta di…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8552FC-E52B-4C77-A6B6-36A9B00063DE}"/>
              </a:ext>
            </a:extLst>
          </p:cNvPr>
          <p:cNvSpPr txBox="1"/>
          <p:nvPr/>
        </p:nvSpPr>
        <p:spPr>
          <a:xfrm>
            <a:off x="144379" y="1010652"/>
            <a:ext cx="57395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b="1" dirty="0"/>
              <a:t>«Sing Sing </a:t>
            </a:r>
            <a:r>
              <a:rPr lang="it-IT" sz="1900" b="1" dirty="0" err="1"/>
              <a:t>Sing</a:t>
            </a:r>
            <a:r>
              <a:rPr lang="it-IT" sz="1900" b="1" dirty="0"/>
              <a:t>», </a:t>
            </a:r>
            <a:r>
              <a:rPr lang="it-IT" sz="1900" dirty="0"/>
              <a:t>nella versione orchestrale qui proposta, è opera del grande </a:t>
            </a:r>
            <a:r>
              <a:rPr lang="it-IT" sz="1900" b="1" dirty="0"/>
              <a:t>Benny Goodman</a:t>
            </a:r>
            <a:r>
              <a:rPr lang="it-IT" sz="1900" dirty="0"/>
              <a:t>, clarinettista e direttore d’orchestra statunitense, che la realizzò nel </a:t>
            </a:r>
            <a:r>
              <a:rPr lang="it-IT" sz="1900" b="1" dirty="0"/>
              <a:t>1937</a:t>
            </a:r>
            <a:r>
              <a:rPr lang="it-IT" sz="1900" dirty="0"/>
              <a:t>, ed è forse il brano musicale più famoso del genere </a:t>
            </a:r>
            <a:r>
              <a:rPr lang="it-IT" sz="1900" b="1" dirty="0"/>
              <a:t>swing</a:t>
            </a:r>
            <a:r>
              <a:rPr lang="it-IT" sz="1900" dirty="0"/>
              <a:t>.</a:t>
            </a:r>
          </a:p>
          <a:p>
            <a:pPr algn="just"/>
            <a:r>
              <a:rPr lang="it-IT" sz="1900" dirty="0"/>
              <a:t>Lo swing è uno speciale modo, tipico della musica jazz, di eseguire le note con un andamento ritmico «dondolante» (to swing significa, appunto, dondolare), particolarmente </a:t>
            </a:r>
            <a:r>
              <a:rPr lang="it-IT" sz="1900" b="1" dirty="0"/>
              <a:t>adatto al ballo</a:t>
            </a:r>
            <a:r>
              <a:rPr lang="it-IT" sz="1900" dirty="0"/>
              <a:t>, che si diffonde negli Stati Uniti dalla fine degli anni Venti e si diffonde in Europa grazie a grandi successi come questo. </a:t>
            </a:r>
          </a:p>
          <a:p>
            <a:pPr algn="just"/>
            <a:r>
              <a:rPr lang="it-IT" sz="1900" dirty="0"/>
              <a:t>Era eseguito da una </a:t>
            </a:r>
            <a:r>
              <a:rPr lang="it-IT" sz="1900" b="1" dirty="0"/>
              <a:t>big band composta da una sezione ritmica</a:t>
            </a:r>
            <a:r>
              <a:rPr lang="it-IT" sz="1900" dirty="0"/>
              <a:t>, formata da batteria, pianoforte e contrabbasso, e da un </a:t>
            </a:r>
            <a:r>
              <a:rPr lang="it-IT" sz="1900" b="1" dirty="0"/>
              <a:t>ensemble di fiati</a:t>
            </a:r>
            <a:r>
              <a:rPr lang="it-IT" sz="1900" dirty="0"/>
              <a:t>: trombe, tromboni, sax e clarinetto.</a:t>
            </a:r>
          </a:p>
          <a:p>
            <a:pPr algn="just"/>
            <a:r>
              <a:rPr lang="it-IT" sz="1900" dirty="0"/>
              <a:t>Ciò che colpisce, in «Sing </a:t>
            </a:r>
            <a:r>
              <a:rPr lang="it-IT" sz="1900" dirty="0" err="1"/>
              <a:t>sing</a:t>
            </a:r>
            <a:r>
              <a:rPr lang="it-IT" sz="1900" dirty="0"/>
              <a:t> </a:t>
            </a:r>
            <a:r>
              <a:rPr lang="it-IT" sz="1900" dirty="0" err="1"/>
              <a:t>sing</a:t>
            </a:r>
            <a:r>
              <a:rPr lang="it-IT" sz="1900" dirty="0"/>
              <a:t>», già dall’attacco della batteria, è il </a:t>
            </a:r>
            <a:r>
              <a:rPr lang="it-IT" sz="1900" b="1" dirty="0"/>
              <a:t>ritmo irrefrenabile</a:t>
            </a:r>
            <a:r>
              <a:rPr lang="it-IT" sz="1900" dirty="0"/>
              <a:t>, che, unitamente alla prima frase musicale dei fiati, invita immediatamente al movimento, come se la musica, irrompendo nelle vene, potesse dare vita anche a un fantoccio.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E9F0C4-9513-4612-8E34-3F905FF0CCA9}"/>
              </a:ext>
            </a:extLst>
          </p:cNvPr>
          <p:cNvSpPr txBox="1"/>
          <p:nvPr/>
        </p:nvSpPr>
        <p:spPr>
          <a:xfrm>
            <a:off x="6096000" y="493296"/>
            <a:ext cx="581071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/>
              <a:t>Batteria e ottoni sono i protagonisti, in questo brano, mentre il </a:t>
            </a:r>
            <a:r>
              <a:rPr lang="it-IT" sz="1900" b="1" dirty="0"/>
              <a:t>clarinetto</a:t>
            </a:r>
            <a:r>
              <a:rPr lang="it-IT" sz="1900" dirty="0"/>
              <a:t>, strumento nel quale Benny Goodman era un portento, emerge in diversi assoli. Il brano, dagli anni Trenta, veniva eseguito in sale da ballo fumose e affollate e regalava, sia a chi suonava, sia a chi si lanciava in pista a ballare questo sfrenato swing, </a:t>
            </a:r>
            <a:r>
              <a:rPr lang="it-IT" sz="1900" b="1" dirty="0"/>
              <a:t>momenti di divertimento, euforia, libertà</a:t>
            </a:r>
            <a:r>
              <a:rPr lang="it-IT" sz="1900" dirty="0"/>
              <a:t>.</a:t>
            </a:r>
          </a:p>
          <a:p>
            <a:pPr algn="just"/>
            <a:r>
              <a:rPr lang="it-IT" sz="1900" dirty="0"/>
              <a:t>È proprio la libertà la caratteristica principale del jazz: nato agli </a:t>
            </a:r>
            <a:r>
              <a:rPr lang="it-IT" sz="1900" b="1" dirty="0"/>
              <a:t>inizi del Novecento a New Orleans </a:t>
            </a:r>
            <a:r>
              <a:rPr lang="it-IT" sz="1900" dirty="0"/>
              <a:t>come evoluzione degli spirituals degli schiavi afro-americani, accolse il linguaggio di altri generi musicali (musica popolare, ragtime, blues…) e li fuse in uno </a:t>
            </a:r>
            <a:r>
              <a:rPr lang="it-IT" sz="1900" b="1" dirty="0"/>
              <a:t>stile nuovo e travolgente in cui le parole chiave, come in questo brano, sono ritmo, improvvisazione e armonia, in un’atmosfera di apparente sregolatezza</a:t>
            </a:r>
            <a:r>
              <a:rPr lang="it-IT" sz="1900" dirty="0"/>
              <a:t>.</a:t>
            </a:r>
          </a:p>
          <a:p>
            <a:pPr algn="just"/>
            <a:r>
              <a:rPr lang="it-IT" sz="1900" dirty="0"/>
              <a:t>Negli anni Venti e Trenta il jazz si diffuse anche in Europa, grazie alle </a:t>
            </a:r>
            <a:r>
              <a:rPr lang="it-IT" sz="1900" b="1" dirty="0"/>
              <a:t>band, alla radio, ai dischi e ai film musicali</a:t>
            </a:r>
            <a:r>
              <a:rPr lang="it-IT" sz="1900" dirty="0"/>
              <a:t>, conquistando un pubblico vastissimo. Tuttavia, proprio al crescere del suo successo, il jazz si scontrò con la rigidità e la </a:t>
            </a:r>
            <a:r>
              <a:rPr lang="it-IT" sz="1900" b="1" dirty="0"/>
              <a:t>censura dei regimi totalitari </a:t>
            </a:r>
            <a:r>
              <a:rPr lang="it-IT" sz="1900" dirty="0"/>
              <a:t>che dominavano in Europa in quegli anni, tra cui il </a:t>
            </a:r>
            <a:r>
              <a:rPr lang="it-IT" sz="1900" b="1" dirty="0"/>
              <a:t>fascismo in Italia</a:t>
            </a:r>
            <a:r>
              <a:rPr lang="it-IT" sz="1900" dirty="0"/>
              <a:t>.</a:t>
            </a:r>
          </a:p>
          <a:p>
            <a:pPr algn="just"/>
            <a:endParaRPr lang="it-IT" sz="1900" dirty="0"/>
          </a:p>
          <a:p>
            <a:pPr algn="just"/>
            <a:endParaRPr lang="it-IT" sz="19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1700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2">
            <a:extLst>
              <a:ext uri="{FF2B5EF4-FFF2-40B4-BE49-F238E27FC236}">
                <a16:creationId xmlns:a16="http://schemas.microsoft.com/office/drawing/2014/main" id="{86CA4C18-2BC6-4354-8EF1-F841042B0C6A}"/>
              </a:ext>
            </a:extLst>
          </p:cNvPr>
          <p:cNvSpPr/>
          <p:nvPr/>
        </p:nvSpPr>
        <p:spPr>
          <a:xfrm>
            <a:off x="-114723" y="427923"/>
            <a:ext cx="3567785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algn="just"/>
            <a:r>
              <a:rPr lang="it-IT" sz="3000" b="1" dirty="0">
                <a:solidFill>
                  <a:schemeClr val="bg1"/>
                </a:solidFill>
              </a:rPr>
              <a:t>Jazz e fascismo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8B79CA-6EFD-46E1-BEA6-E7EE0EEC4263}"/>
              </a:ext>
            </a:extLst>
          </p:cNvPr>
          <p:cNvSpPr txBox="1"/>
          <p:nvPr/>
        </p:nvSpPr>
        <p:spPr>
          <a:xfrm>
            <a:off x="140970" y="950639"/>
            <a:ext cx="5836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Negli anni Venti e Trenta il jazz</a:t>
            </a:r>
            <a:r>
              <a:rPr lang="it-IT" dirty="0"/>
              <a:t>, con la sua forza dirompente, investe l’Europa. </a:t>
            </a:r>
            <a:r>
              <a:rPr lang="it-IT" b="1" dirty="0"/>
              <a:t>Arriva anche in Italia</a:t>
            </a:r>
            <a:r>
              <a:rPr lang="it-IT" dirty="0"/>
              <a:t>, proprio negli anni in cui si sta imponendo e consolidando il </a:t>
            </a:r>
            <a:r>
              <a:rPr lang="it-IT" b="1" dirty="0"/>
              <a:t>regime totalitario di Mussolini.</a:t>
            </a:r>
          </a:p>
          <a:p>
            <a:pPr algn="just"/>
            <a:r>
              <a:rPr lang="it-IT" dirty="0"/>
              <a:t>Quale sorte spetta al nuovo genere musicale nell’Italia fascista? Inizialmente </a:t>
            </a:r>
            <a:r>
              <a:rPr lang="it-IT" b="1" dirty="0"/>
              <a:t>si diffonde senza ostacoli</a:t>
            </a:r>
            <a:r>
              <a:rPr lang="it-IT" dirty="0"/>
              <a:t>, anche grazie all’utilizzo della </a:t>
            </a:r>
            <a:r>
              <a:rPr lang="it-IT" b="1" dirty="0"/>
              <a:t>radio</a:t>
            </a:r>
            <a:r>
              <a:rPr lang="it-IT" dirty="0"/>
              <a:t>, mezzo di comunicazione di massa nel quale la musica ha un ruolo predominante; il jazz viene mandato in onda o attraverso i dischi, o tramite orchestre che suonano in diretta. I concerti dal vivo dei migliori jazzisti, in tournée dagli Stati Uniti, contribuiscono a fare crescere la passione negli ascoltatori.</a:t>
            </a:r>
          </a:p>
          <a:p>
            <a:pPr algn="just"/>
            <a:r>
              <a:rPr lang="it-IT" dirty="0"/>
              <a:t>Tuttavia, parallelamente al grande successo, comincia a intervenire la </a:t>
            </a:r>
            <a:r>
              <a:rPr lang="it-IT" b="1" dirty="0"/>
              <a:t>censura di regime</a:t>
            </a:r>
            <a:r>
              <a:rPr lang="it-IT" dirty="0"/>
              <a:t>, dapprima con critiche sui giornali specialistici, poi con avvertimenti e divieti, fino ad arrivare alla </a:t>
            </a:r>
            <a:r>
              <a:rPr lang="it-IT" b="1" dirty="0"/>
              <a:t>proibizione totale dal 1942</a:t>
            </a:r>
            <a:r>
              <a:rPr lang="it-IT" dirty="0"/>
              <a:t>. Perché?</a:t>
            </a:r>
          </a:p>
          <a:p>
            <a:pPr algn="just"/>
            <a:r>
              <a:rPr lang="it-IT" dirty="0"/>
              <a:t>Perché questo genere musicale ha caratteristiche che contrastano totalmente con la mentalità del regime: laddove il Duce e i suoi gerarchi vogliono </a:t>
            </a:r>
            <a:r>
              <a:rPr lang="it-IT" b="1" dirty="0"/>
              <a:t>ordine, regole e obbedienza </a:t>
            </a:r>
            <a:r>
              <a:rPr lang="it-IT" dirty="0"/>
              <a:t>cieca, il jazz si esprime con la variabilità degli assoli e la </a:t>
            </a:r>
            <a:r>
              <a:rPr lang="it-IT" b="1" dirty="0"/>
              <a:t>libertà di improvvisazione creativa</a:t>
            </a:r>
            <a:r>
              <a:rPr lang="it-IT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E37C4D-90EF-41B7-8DE7-9A6760801F69}"/>
              </a:ext>
            </a:extLst>
          </p:cNvPr>
          <p:cNvSpPr txBox="1"/>
          <p:nvPr/>
        </p:nvSpPr>
        <p:spPr>
          <a:xfrm>
            <a:off x="6096000" y="151721"/>
            <a:ext cx="5836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L’internazionalismo</a:t>
            </a:r>
            <a:r>
              <a:rPr lang="it-IT" dirty="0"/>
              <a:t> e l’apertura culturale tipici del jazz contrastano con i sentimenti nazionalistici e la chiusura </a:t>
            </a:r>
            <a:r>
              <a:rPr lang="it-IT" b="1" dirty="0"/>
              <a:t>autarchica</a:t>
            </a:r>
            <a:r>
              <a:rPr lang="it-IT" dirty="0"/>
              <a:t> del regime.</a:t>
            </a:r>
          </a:p>
          <a:p>
            <a:pPr algn="just"/>
            <a:r>
              <a:rPr lang="it-IT" dirty="0"/>
              <a:t>Ma c’è di più: con la conquista dell’Etiopia nel 1936 e l’emanazione delle leggi antiebraiche nel 1938, </a:t>
            </a:r>
            <a:r>
              <a:rPr lang="it-IT" b="1" dirty="0"/>
              <a:t>il fascismo diventa apertamente razzista: neri ed ebrei </a:t>
            </a:r>
            <a:r>
              <a:rPr lang="it-IT" dirty="0"/>
              <a:t>si trasformano, nello Stato fascista, in nemici degli italiani «ariani» e vengono esclusi da qualsiasi ambito della vita sociale e culturale, anche dalla musica. Allo scoppio della guerra, inoltre,  si afferma il </a:t>
            </a:r>
            <a:r>
              <a:rPr lang="it-IT" b="1" dirty="0"/>
              <a:t>disprezzo nei confronti di tutto ciò che proviene dagli Stati Uniti</a:t>
            </a:r>
            <a:r>
              <a:rPr lang="it-IT" dirty="0"/>
              <a:t>. Essendo la maggior parte dei compositori e musicisti jazz americani, neri, come Louis Armstrong e Duke Ellington, o ebrei, come Benny Goodman, </a:t>
            </a:r>
            <a:r>
              <a:rPr lang="it-IT" b="1" dirty="0"/>
              <a:t>la musica jazz viene considerata degenerata</a:t>
            </a:r>
            <a:r>
              <a:rPr lang="it-IT" dirty="0"/>
              <a:t>, perché espressione di razze inferiori e nemiche, e quindi impossibile da ascoltare in Italia. Eppure, proprio negli anni del proibizionismo, </a:t>
            </a:r>
            <a:r>
              <a:rPr lang="it-IT" b="1" dirty="0"/>
              <a:t>la febbre del jazz continua a salire,</a:t>
            </a:r>
            <a:r>
              <a:rPr lang="it-IT" dirty="0"/>
              <a:t> fino a penetrare nella casa stessa del Duce; proprio suo figlio, </a:t>
            </a:r>
            <a:r>
              <a:rPr lang="it-IT" b="1" dirty="0"/>
              <a:t>Romano Mussolini</a:t>
            </a:r>
            <a:r>
              <a:rPr lang="it-IT" dirty="0"/>
              <a:t>, comincia a scoprire la musica jazz e a sperimentarla al pianoforte, ascoltando dischi proibiti, e diventando nel dopoguerra, grazie al suo grande talento, uno dei più grandi jazzisti italiani.</a:t>
            </a:r>
          </a:p>
          <a:p>
            <a:pPr algn="just"/>
            <a:r>
              <a:rPr lang="it-IT" dirty="0"/>
              <a:t>(L. </a:t>
            </a:r>
            <a:r>
              <a:rPr lang="it-IT" dirty="0" err="1"/>
              <a:t>Cerchiari</a:t>
            </a:r>
            <a:r>
              <a:rPr lang="it-IT" dirty="0"/>
              <a:t>, </a:t>
            </a:r>
            <a:r>
              <a:rPr lang="it-IT" i="1" dirty="0"/>
              <a:t>Jazz e fascismo. Dalla nascita della radio a Gorni Kramer</a:t>
            </a:r>
            <a:r>
              <a:rPr lang="it-IT" dirty="0"/>
              <a:t>, L’Epos, 2003)</a:t>
            </a:r>
          </a:p>
        </p:txBody>
      </p:sp>
    </p:spTree>
    <p:extLst>
      <p:ext uri="{BB962C8B-B14F-4D97-AF65-F5344CB8AC3E}">
        <p14:creationId xmlns:p14="http://schemas.microsoft.com/office/powerpoint/2010/main" val="354838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4B9D4131-DA26-4178-94A5-A5D5B9C8C982}"/>
              </a:ext>
            </a:extLst>
          </p:cNvPr>
          <p:cNvSpPr/>
          <p:nvPr/>
        </p:nvSpPr>
        <p:spPr>
          <a:xfrm>
            <a:off x="4313583" y="3210961"/>
            <a:ext cx="2928730" cy="10601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STORIA: fascismo e jazz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40E5938-207F-4781-ADF1-5CB604F54191}"/>
              </a:ext>
            </a:extLst>
          </p:cNvPr>
          <p:cNvSpPr/>
          <p:nvPr/>
        </p:nvSpPr>
        <p:spPr>
          <a:xfrm>
            <a:off x="4313583" y="1404730"/>
            <a:ext cx="2928730" cy="10601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MUSICALE: Jazz e swing 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4302787-34C4-4FD4-BB1E-DA9CC3F746BE}"/>
              </a:ext>
            </a:extLst>
          </p:cNvPr>
          <p:cNvSpPr/>
          <p:nvPr/>
        </p:nvSpPr>
        <p:spPr>
          <a:xfrm>
            <a:off x="4313583" y="5222081"/>
            <a:ext cx="2928730" cy="1060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LINGUE: testi di canzoni jazz o biografie di jazzisti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47D5231-9D01-467D-AAA4-B49426C27246}"/>
              </a:ext>
            </a:extLst>
          </p:cNvPr>
          <p:cNvSpPr/>
          <p:nvPr/>
        </p:nvSpPr>
        <p:spPr>
          <a:xfrm>
            <a:off x="8037444" y="1583634"/>
            <a:ext cx="2928730" cy="106017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TECNOLOGIA: energia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BECDB5D-4D79-4E15-A169-47DEC84DA20A}"/>
              </a:ext>
            </a:extLst>
          </p:cNvPr>
          <p:cNvSpPr/>
          <p:nvPr/>
        </p:nvSpPr>
        <p:spPr>
          <a:xfrm>
            <a:off x="8037444" y="3356113"/>
            <a:ext cx="2928730" cy="106017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SCIENZE: orecchio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(importante per i jazzisti!) 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B26D824-9494-411F-BB22-0D059CEEB7E2}"/>
              </a:ext>
            </a:extLst>
          </p:cNvPr>
          <p:cNvSpPr/>
          <p:nvPr/>
        </p:nvSpPr>
        <p:spPr>
          <a:xfrm>
            <a:off x="8081735" y="5274366"/>
            <a:ext cx="2928730" cy="10601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FISICA: swing e fitness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88CA206-43F7-4EFF-8295-60293EBF6A47}"/>
              </a:ext>
            </a:extLst>
          </p:cNvPr>
          <p:cNvSpPr/>
          <p:nvPr/>
        </p:nvSpPr>
        <p:spPr>
          <a:xfrm>
            <a:off x="652671" y="5143811"/>
            <a:ext cx="2928730" cy="10601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LETTERATURA: Cesare Pavese e il jazz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1A3AEDF-3F98-4666-BA5F-11FA4B9F76F2}"/>
              </a:ext>
            </a:extLst>
          </p:cNvPr>
          <p:cNvSpPr/>
          <p:nvPr/>
        </p:nvSpPr>
        <p:spPr>
          <a:xfrm>
            <a:off x="602973" y="3257395"/>
            <a:ext cx="2928730" cy="106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ARTISTICA: astrattismo, surrealismo 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27ABDB2-9568-45FF-A585-CAA6E39BE506}"/>
              </a:ext>
            </a:extLst>
          </p:cNvPr>
          <p:cNvSpPr/>
          <p:nvPr/>
        </p:nvSpPr>
        <p:spPr>
          <a:xfrm>
            <a:off x="602973" y="1583634"/>
            <a:ext cx="2928730" cy="10601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GEOGRAFIA: New Orleans, Chicago, New York 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1CA7F8C-7AED-4934-925C-67A3F0F715EC}"/>
              </a:ext>
            </a:extLst>
          </p:cNvPr>
          <p:cNvCxnSpPr/>
          <p:nvPr/>
        </p:nvCxnSpPr>
        <p:spPr>
          <a:xfrm flipV="1">
            <a:off x="5777948" y="2643808"/>
            <a:ext cx="0" cy="37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7210FF5-4983-4B03-843F-62CDFAB32E50}"/>
              </a:ext>
            </a:extLst>
          </p:cNvPr>
          <p:cNvCxnSpPr/>
          <p:nvPr/>
        </p:nvCxnSpPr>
        <p:spPr>
          <a:xfrm>
            <a:off x="5788759" y="4416287"/>
            <a:ext cx="0" cy="72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08FBAA5-81CF-49C5-854A-6D46E651BF7A}"/>
              </a:ext>
            </a:extLst>
          </p:cNvPr>
          <p:cNvCxnSpPr/>
          <p:nvPr/>
        </p:nvCxnSpPr>
        <p:spPr>
          <a:xfrm flipV="1">
            <a:off x="7036904" y="2464904"/>
            <a:ext cx="1000540" cy="69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55114AD-3FF1-41A6-985B-F8B3EBDAEDEB}"/>
              </a:ext>
            </a:extLst>
          </p:cNvPr>
          <p:cNvCxnSpPr/>
          <p:nvPr/>
        </p:nvCxnSpPr>
        <p:spPr>
          <a:xfrm>
            <a:off x="7394713" y="3886200"/>
            <a:ext cx="490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A0D8EC0-BE0C-489F-825B-E29748B05D27}"/>
              </a:ext>
            </a:extLst>
          </p:cNvPr>
          <p:cNvCxnSpPr/>
          <p:nvPr/>
        </p:nvCxnSpPr>
        <p:spPr>
          <a:xfrm>
            <a:off x="6851374" y="4218850"/>
            <a:ext cx="1444487" cy="105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32755D5-B620-44B0-B7BE-9378AD43C01C}"/>
              </a:ext>
            </a:extLst>
          </p:cNvPr>
          <p:cNvCxnSpPr/>
          <p:nvPr/>
        </p:nvCxnSpPr>
        <p:spPr>
          <a:xfrm flipH="1">
            <a:off x="3182613" y="4167793"/>
            <a:ext cx="1364974" cy="103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D22D7B2-8181-43EA-8B03-E50E18CEEDC5}"/>
              </a:ext>
            </a:extLst>
          </p:cNvPr>
          <p:cNvCxnSpPr/>
          <p:nvPr/>
        </p:nvCxnSpPr>
        <p:spPr>
          <a:xfrm flipH="1">
            <a:off x="3639813" y="3736116"/>
            <a:ext cx="450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1D87DB4-1CD8-472A-9EEF-6BB820EABB44}"/>
              </a:ext>
            </a:extLst>
          </p:cNvPr>
          <p:cNvCxnSpPr/>
          <p:nvPr/>
        </p:nvCxnSpPr>
        <p:spPr>
          <a:xfrm flipH="1" flipV="1">
            <a:off x="3351578" y="2546572"/>
            <a:ext cx="1027044" cy="71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">
            <a:extLst>
              <a:ext uri="{FF2B5EF4-FFF2-40B4-BE49-F238E27FC236}">
                <a16:creationId xmlns:a16="http://schemas.microsoft.com/office/drawing/2014/main" id="{FCEF4EA6-CADD-4320-8579-894E646CCE79}"/>
              </a:ext>
            </a:extLst>
          </p:cNvPr>
          <p:cNvSpPr/>
          <p:nvPr/>
        </p:nvSpPr>
        <p:spPr>
          <a:xfrm>
            <a:off x="-108160" y="546050"/>
            <a:ext cx="9940781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Possibile m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</a:t>
            </a:r>
            <a:r>
              <a:rPr lang="it-IT" sz="2800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ppa concettuale per tesina pluridisciplinare</a:t>
            </a:r>
            <a:endParaRPr lang="it-IT" sz="2800" b="1" i="0" u="none" strike="noStrike" kern="1200" cap="none" spc="0" baseline="0" dirty="0">
              <a:solidFill>
                <a:schemeClr val="bg1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8209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946</Words>
  <Application>Microsoft Office PowerPoint</Application>
  <PresentationFormat>Widescreen</PresentationFormat>
  <Paragraphs>34</Paragraphs>
  <Slides>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nina quarenghi</dc:creator>
  <cp:lastModifiedBy>nina quarenghi</cp:lastModifiedBy>
  <cp:revision>81</cp:revision>
  <dcterms:created xsi:type="dcterms:W3CDTF">2020-04-26T17:02:25Z</dcterms:created>
  <dcterms:modified xsi:type="dcterms:W3CDTF">2020-05-02T09:31:06Z</dcterms:modified>
</cp:coreProperties>
</file>