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"/>
  </p:notesMasterIdLst>
  <p:sldIdLst>
    <p:sldId id="256" r:id="rId2"/>
    <p:sldId id="264" r:id="rId3"/>
    <p:sldId id="261" r:id="rId4"/>
    <p:sldId id="263" r:id="rId5"/>
    <p:sldId id="265" r:id="rId6"/>
    <p:sldId id="266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quarenghi" initials="nq" lastIdx="1" clrIdx="0">
    <p:extLst>
      <p:ext uri="{19B8F6BF-5375-455C-9EA6-DF929625EA0E}">
        <p15:presenceInfo xmlns:p15="http://schemas.microsoft.com/office/powerpoint/2012/main" userId="d272c365e9ab9d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10BF-F34F-47B4-A482-E7C076EE656F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82684-3191-4C85-998A-F9044704C0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73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9180701-BA60-4AAD-8E37-0B3301CBF02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E6BB3D-A318-46EC-B689-D5FE8BD0329D}" type="slidenum">
              <a:t>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F00028E-AAFE-42A3-A176-A76A6CAF5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489A9BF-ABF2-4970-8A1A-3A063FCEAF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23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9180701-BA60-4AAD-8E37-0B3301CBF02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E6BB3D-A318-46EC-B689-D5FE8BD0329D}" type="slidenum">
              <a:t>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F00028E-AAFE-42A3-A176-A76A6CAF5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489A9BF-ABF2-4970-8A1A-3A063FCEAF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9180701-BA60-4AAD-8E37-0B3301CBF02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E6BB3D-A318-46EC-B689-D5FE8BD0329D}" type="slidenum">
              <a:t>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F00028E-AAFE-42A3-A176-A76A6CAF5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489A9BF-ABF2-4970-8A1A-3A063FCEAF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58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9180701-BA60-4AAD-8E37-0B3301CBF02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E6BB3D-A318-46EC-B689-D5FE8BD0329D}" type="slidenum">
              <a:t>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F00028E-AAFE-42A3-A176-A76A6CAF5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489A9BF-ABF2-4970-8A1A-3A063FCEAF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08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9180701-BA60-4AAD-8E37-0B3301CBF02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E6BB3D-A318-46EC-B689-D5FE8BD0329D}" type="slidenum">
              <a:t>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F00028E-AAFE-42A3-A176-A76A6CAF5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489A9BF-ABF2-4970-8A1A-3A063FCEAF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07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231A4-2FE7-46CE-A45B-DCFF54A55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30FBD5-6080-4767-932C-27F04E3A5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1EBCE3-D935-446B-8567-FD3DC14E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F6A2A7-C6A1-4455-AE70-42C31650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B6281B-AFFC-4C8B-A713-3CF0D44E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1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2F9F4-D015-46A3-A7D7-D8468EBB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BE896D-96D8-404D-B0EE-CC87E6188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D7A4AA-1E84-401E-8300-75C625B6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CFDD37-6C1A-40A7-8157-CAC955A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12A440-C4C8-47BF-AB4D-FEF1849C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09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AA18B7A-9888-4BA5-8B93-DC55CAB3C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55124E-637D-46F1-A846-0A4877C3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1A0B5A-205E-4496-A2A2-7A5A512F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30B3B5-86F4-4DC1-96AA-490FD283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0167DD-3016-4D0F-94F3-AE45D5E2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4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D3DB5-1725-4720-B8BF-CEF2C28F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74ED2-D6FA-41B0-A929-8D4A23209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D937C6-2365-44C1-AB63-C93DBD861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9786FB-8ADD-4880-8BF4-508F7956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0CED0D-ECB8-4DEF-95E7-0550E2A9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4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93429-EBB6-4054-9165-2500AA17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0BFFCD-5CB6-48DA-BC2E-675E62D06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32CCE4-EE39-4C60-9A6C-CB0114701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CCA31B-A565-4BC4-BA2C-0E80E6E2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DA6613-7F5A-47FB-8318-4D01629C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80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1C57FB-CD6B-492B-954B-7CB74AAE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709C0-FCE1-40DB-9B4A-6FA7E4CA9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75A7F1-E76C-49DA-AEAB-8D7788933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841337-CCF2-4326-B770-C8B594D3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6506DF-BA5D-46B1-952D-22FE2629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6CD2F9-0924-4D79-9015-F8BA36AC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16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EC235-CC96-472C-83C6-7B618FF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EC0F9C-F282-4BA8-969A-84711FA6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5CF482-C84F-43A6-B190-33C5048EA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0BBE407-70F9-4729-A16F-676962CAC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CF09A7B-E5A0-4772-BC3B-A99F03901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47E7EE-B09D-4F0A-BA8D-3B02B984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BA8099-19F2-4A11-9EFB-6731FD3E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636216-E7F0-4DA9-B2BA-AF1FB362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42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73E51-F04A-49A7-8C13-7038D933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FA5AC4-694B-4785-9AF6-25F38827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EAF5FA-B6CB-4F8F-B5FF-52BB28D8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FAD59E-D246-4166-B415-6B80427D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75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64E983F-ABE0-4493-9399-D0B184E9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0FE021-7B11-4463-B5C4-678E7B2E2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69B100-ADD1-41A0-9182-DAF6F292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04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2A6DD-3B9F-4758-99F5-5BE7DC2D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2F1DBC-77BF-4759-90EC-158EEBCDC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D11C28-CB26-430D-A2E5-2E358F85D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3228D0-48F2-4F2B-9CCE-30984AA7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6A01AB-1472-4951-86BF-2F1D6EDCD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2396A6-6048-4E15-A1AF-C9BDDFAE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61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18D9A5-5D0C-4939-B439-F1E424BE3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81CDC25-5822-49FA-AE06-6B521E4FE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D5EE08-4F15-49B9-BB94-3B7324831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F6F1AD-F6BF-4850-8AE9-57239ACA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0FD0A8-9075-4E2B-98FF-98B3196A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8154DD-0A01-452B-8D5E-18F7653C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31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8D1755-0522-48A9-9E75-88AF1A46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CF2138-F169-4A3E-9EB1-09635F3F2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1C6C76-7DAA-4836-B46A-26424C8F1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0BB60-870E-4E6E-9B60-711C4FEC52F0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F4D74C-0ADE-4E9C-B6D9-3BB91045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4E57A5-1D04-4C8E-AC03-21A23726B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07366-145C-44E5-8746-5A19292CE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04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6FF3699-E2EB-4069-A845-F8D57198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12192000" cy="7103872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869DC9-084D-4226-8CCA-3C4BC2ADCD63}"/>
              </a:ext>
            </a:extLst>
          </p:cNvPr>
          <p:cNvSpPr/>
          <p:nvPr/>
        </p:nvSpPr>
        <p:spPr>
          <a:xfrm>
            <a:off x="2474486" y="3907754"/>
            <a:ext cx="6930886" cy="138638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>
                <a:solidFill>
                  <a:schemeClr val="bg1"/>
                </a:solidFill>
              </a:rPr>
              <a:t>«Italia bella mostrati gentile»</a:t>
            </a:r>
          </a:p>
          <a:p>
            <a:pPr algn="ctr"/>
            <a:r>
              <a:rPr lang="it-IT" sz="3000" b="1" dirty="0">
                <a:solidFill>
                  <a:schemeClr val="bg1"/>
                </a:solidFill>
              </a:rPr>
              <a:t>L’emigrazione italiana tra XIX e XX secolo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7A48D20-22C4-46B1-9395-9D0731F4F8EF}"/>
              </a:ext>
            </a:extLst>
          </p:cNvPr>
          <p:cNvSpPr/>
          <p:nvPr/>
        </p:nvSpPr>
        <p:spPr>
          <a:xfrm>
            <a:off x="3753321" y="1762975"/>
            <a:ext cx="4373217" cy="16557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Note di storia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47A13BD-77BF-457A-A36A-761FB9C2F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60" y="302534"/>
            <a:ext cx="3923340" cy="9939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FA96AC-51F3-4D86-BB0B-A95270BDC819}"/>
              </a:ext>
            </a:extLst>
          </p:cNvPr>
          <p:cNvSpPr txBox="1"/>
          <p:nvPr/>
        </p:nvSpPr>
        <p:spPr>
          <a:xfrm>
            <a:off x="3978260" y="6202017"/>
            <a:ext cx="36284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 cura di Nina Quarenghi</a:t>
            </a:r>
          </a:p>
        </p:txBody>
      </p:sp>
    </p:spTree>
    <p:extLst>
      <p:ext uri="{BB962C8B-B14F-4D97-AF65-F5344CB8AC3E}">
        <p14:creationId xmlns:p14="http://schemas.microsoft.com/office/powerpoint/2010/main" val="174262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DACE343-E63B-4D16-8262-4E2C86F4B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4" y="0"/>
            <a:ext cx="12192537" cy="7104185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CC93BA5-6CAF-4F9A-B5BC-BA142914B793}"/>
              </a:ext>
            </a:extLst>
          </p:cNvPr>
          <p:cNvSpPr/>
          <p:nvPr/>
        </p:nvSpPr>
        <p:spPr>
          <a:xfrm>
            <a:off x="-66595" y="379796"/>
            <a:ext cx="12192536" cy="5227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C00000"/>
            </a:solidFill>
            <a:prstDash val="solid"/>
            <a:miter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«Italia nostra mostrati gentile». L’emigrazione italiana tra XIX e XX secolo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F1E2E7-AEEB-4057-968E-2D63637C4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12" y="902512"/>
            <a:ext cx="6104972" cy="6201671"/>
          </a:xfrm>
          <a:prstGeom prst="rect">
            <a:avLst/>
          </a:prstGeom>
        </p:spPr>
      </p:pic>
      <p:pic>
        <p:nvPicPr>
          <p:cNvPr id="7" name="Italia bella mostrati gentile">
            <a:hlinkClick r:id="" action="ppaction://media"/>
            <a:extLst>
              <a:ext uri="{FF2B5EF4-FFF2-40B4-BE49-F238E27FC236}">
                <a16:creationId xmlns:a16="http://schemas.microsoft.com/office/drawing/2014/main" id="{044D2CDF-9A4D-4276-B8C5-5AA6E9AC6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2456" y="2437179"/>
            <a:ext cx="487363" cy="48736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34A642A-144C-4B4F-AD17-BBDD3081CB10}"/>
              </a:ext>
            </a:extLst>
          </p:cNvPr>
          <p:cNvSpPr/>
          <p:nvPr/>
        </p:nvSpPr>
        <p:spPr>
          <a:xfrm>
            <a:off x="6583292" y="6370637"/>
            <a:ext cx="4638327" cy="48736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/>
              <a:t>La domenica del Corriere, dicembre 1901</a:t>
            </a:r>
          </a:p>
        </p:txBody>
      </p:sp>
    </p:spTree>
    <p:extLst>
      <p:ext uri="{BB962C8B-B14F-4D97-AF65-F5344CB8AC3E}">
        <p14:creationId xmlns:p14="http://schemas.microsoft.com/office/powerpoint/2010/main" val="41472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1F7D16-E55C-430E-8A77-D63D1B0FE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387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CC93BA5-6CAF-4F9A-B5BC-BA142914B793}"/>
              </a:ext>
            </a:extLst>
          </p:cNvPr>
          <p:cNvSpPr/>
          <p:nvPr/>
        </p:nvSpPr>
        <p:spPr>
          <a:xfrm>
            <a:off x="-66595" y="379796"/>
            <a:ext cx="5398196" cy="5227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C00000"/>
            </a:solidFill>
            <a:prstDash val="solid"/>
            <a:miter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Italia bella mostrati gentile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FA96B7B-8F24-4902-992B-C76E58A52CDC}"/>
              </a:ext>
            </a:extLst>
          </p:cNvPr>
          <p:cNvSpPr/>
          <p:nvPr/>
        </p:nvSpPr>
        <p:spPr>
          <a:xfrm>
            <a:off x="1301262" y="1107831"/>
            <a:ext cx="403033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Italia bella mostrati gentile</a:t>
            </a:r>
            <a:br>
              <a:rPr lang="it-IT" dirty="0"/>
            </a:br>
            <a:r>
              <a:rPr lang="it-IT" dirty="0"/>
              <a:t>i figli tuoi non li abbandonare,</a:t>
            </a:r>
            <a:br>
              <a:rPr lang="it-IT" dirty="0"/>
            </a:br>
            <a:r>
              <a:rPr lang="it-IT" dirty="0"/>
              <a:t>sennò ne vanno tutti in Brasile</a:t>
            </a:r>
            <a:br>
              <a:rPr lang="it-IT" dirty="0"/>
            </a:br>
            <a:r>
              <a:rPr lang="it-IT" dirty="0"/>
              <a:t>e un si ricordon più di ritornare. </a:t>
            </a:r>
          </a:p>
          <a:p>
            <a:endParaRPr lang="it-IT" dirty="0"/>
          </a:p>
          <a:p>
            <a:r>
              <a:rPr lang="it-IT" dirty="0"/>
              <a:t>Ancor qua ci sarebbe da lavorà,</a:t>
            </a:r>
            <a:br>
              <a:rPr lang="it-IT" dirty="0"/>
            </a:br>
            <a:r>
              <a:rPr lang="it-IT" dirty="0"/>
              <a:t>senza stare in America a emigrar.</a:t>
            </a:r>
          </a:p>
          <a:p>
            <a:endParaRPr lang="it-IT" dirty="0"/>
          </a:p>
          <a:p>
            <a:r>
              <a:rPr lang="it-IT" dirty="0"/>
              <a:t>Il secolo presente qui ci lascia,</a:t>
            </a:r>
            <a:br>
              <a:rPr lang="it-IT" dirty="0"/>
            </a:br>
            <a:r>
              <a:rPr lang="it-IT" dirty="0"/>
              <a:t>il millenovecento s'avvicina,</a:t>
            </a:r>
            <a:br>
              <a:rPr lang="it-IT" dirty="0"/>
            </a:br>
            <a:r>
              <a:rPr lang="it-IT" dirty="0"/>
              <a:t>la fame c’han dipinto sulla faccia</a:t>
            </a:r>
            <a:br>
              <a:rPr lang="it-IT" dirty="0"/>
            </a:br>
            <a:r>
              <a:rPr lang="it-IT" dirty="0"/>
              <a:t>e pe’ guarì non c'è la medicina. </a:t>
            </a:r>
          </a:p>
          <a:p>
            <a:endParaRPr lang="it-IT" dirty="0"/>
          </a:p>
          <a:p>
            <a:r>
              <a:rPr lang="it-IT" dirty="0"/>
              <a:t>Ogni po' noi si sente dire: «Io vo’</a:t>
            </a:r>
            <a:br>
              <a:rPr lang="it-IT" dirty="0"/>
            </a:br>
            <a:r>
              <a:rPr lang="it-IT" dirty="0"/>
              <a:t>là dov'è la raccolta del caffè». </a:t>
            </a:r>
          </a:p>
          <a:p>
            <a:endParaRPr lang="it-IT" dirty="0"/>
          </a:p>
          <a:p>
            <a:r>
              <a:rPr lang="it-IT" dirty="0"/>
              <a:t>Nun ci rimane più che preti e frati,</a:t>
            </a:r>
            <a:br>
              <a:rPr lang="it-IT" dirty="0"/>
            </a:br>
            <a:r>
              <a:rPr lang="it-IT" dirty="0"/>
              <a:t>monìcche di convento e cappuccini,</a:t>
            </a:r>
            <a:br>
              <a:rPr lang="it-IT" dirty="0"/>
            </a:br>
            <a:r>
              <a:rPr lang="it-IT" dirty="0"/>
              <a:t>e certi commercianti disperati</a:t>
            </a:r>
            <a:br>
              <a:rPr lang="it-IT" dirty="0"/>
            </a:br>
            <a:r>
              <a:rPr lang="it-IT" dirty="0"/>
              <a:t>di tasse nun conoscano i confini.</a:t>
            </a:r>
          </a:p>
          <a:p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911CA33-7D49-4293-B609-2FE66F8298B0}"/>
              </a:ext>
            </a:extLst>
          </p:cNvPr>
          <p:cNvSpPr/>
          <p:nvPr/>
        </p:nvSpPr>
        <p:spPr>
          <a:xfrm>
            <a:off x="5888181" y="198783"/>
            <a:ext cx="557494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Verrà un dì che anche loro dovran partir</a:t>
            </a:r>
          </a:p>
          <a:p>
            <a:r>
              <a:rPr lang="it-IT" dirty="0"/>
              <a:t>là dov’è la raccolta del caffè.</a:t>
            </a:r>
          </a:p>
          <a:p>
            <a:endParaRPr lang="it-IT" dirty="0"/>
          </a:p>
          <a:p>
            <a:r>
              <a:rPr lang="it-IT" dirty="0"/>
              <a:t>Ragazze che cercavano marito </a:t>
            </a:r>
          </a:p>
          <a:p>
            <a:r>
              <a:rPr lang="it-IT" dirty="0"/>
              <a:t>vedran partire il loro fidanzato </a:t>
            </a:r>
          </a:p>
          <a:p>
            <a:r>
              <a:rPr lang="it-IT" dirty="0"/>
              <a:t>vedran partire il loro fidanzato </a:t>
            </a:r>
          </a:p>
          <a:p>
            <a:r>
              <a:rPr lang="it-IT" dirty="0"/>
              <a:t>e loro restan qui co er sor curato. </a:t>
            </a:r>
          </a:p>
          <a:p>
            <a:endParaRPr lang="it-IT" dirty="0"/>
          </a:p>
          <a:p>
            <a:r>
              <a:rPr lang="it-IT" dirty="0"/>
              <a:t>Verrà un dì che anche loro dovran partir…</a:t>
            </a:r>
          </a:p>
          <a:p>
            <a:endParaRPr lang="it-IT" dirty="0"/>
          </a:p>
          <a:p>
            <a:r>
              <a:rPr lang="it-IT" dirty="0"/>
              <a:t>L'operaio nun lavora</a:t>
            </a:r>
            <a:br>
              <a:rPr lang="it-IT" dirty="0"/>
            </a:br>
            <a:r>
              <a:rPr lang="it-IT" dirty="0"/>
              <a:t>c’è la fame che lo divora</a:t>
            </a:r>
            <a:br>
              <a:rPr lang="it-IT" dirty="0"/>
            </a:br>
            <a:r>
              <a:rPr lang="it-IT" dirty="0"/>
              <a:t>e qui i braccianti</a:t>
            </a:r>
            <a:br>
              <a:rPr lang="it-IT" dirty="0"/>
            </a:br>
            <a:r>
              <a:rPr lang="it-IT" dirty="0"/>
              <a:t>nun san come si fare ad andare avanti.</a:t>
            </a:r>
            <a:br>
              <a:rPr lang="it-IT" dirty="0"/>
            </a:br>
            <a:r>
              <a:rPr lang="it-IT" dirty="0"/>
              <a:t>Spererem in Novecento,</a:t>
            </a:r>
            <a:br>
              <a:rPr lang="it-IT" dirty="0"/>
            </a:br>
            <a:r>
              <a:rPr lang="it-IT" dirty="0"/>
              <a:t>finirà questo tormento,</a:t>
            </a:r>
            <a:br>
              <a:rPr lang="it-IT" dirty="0"/>
            </a:br>
            <a:r>
              <a:rPr lang="it-IT" dirty="0"/>
              <a:t>ma questo è il guaio:</a:t>
            </a:r>
            <a:br>
              <a:rPr lang="it-IT" dirty="0"/>
            </a:br>
            <a:r>
              <a:rPr lang="it-IT" dirty="0"/>
              <a:t>il peggio tocca sempre all'operaio.</a:t>
            </a:r>
          </a:p>
          <a:p>
            <a:endParaRPr lang="it-IT" dirty="0"/>
          </a:p>
          <a:p>
            <a:r>
              <a:rPr lang="it-IT" dirty="0"/>
              <a:t>Il secolo presente qui ci lascia,</a:t>
            </a:r>
            <a:br>
              <a:rPr lang="it-IT" dirty="0"/>
            </a:br>
            <a:r>
              <a:rPr lang="it-IT" dirty="0"/>
              <a:t>il millenovecento s'avvicina,</a:t>
            </a:r>
            <a:br>
              <a:rPr lang="it-IT" dirty="0"/>
            </a:br>
            <a:r>
              <a:rPr lang="it-IT" dirty="0"/>
              <a:t>la fame c’han dipinto sulla faccia</a:t>
            </a:r>
            <a:br>
              <a:rPr lang="it-IT" dirty="0"/>
            </a:br>
            <a:r>
              <a:rPr lang="it-IT" dirty="0"/>
              <a:t>e pe’ guarì non c'è la medicina.</a:t>
            </a:r>
          </a:p>
        </p:txBody>
      </p:sp>
      <p:pic>
        <p:nvPicPr>
          <p:cNvPr id="6" name="Italia bella mostrati gentile">
            <a:hlinkClick r:id="" action="ppaction://media"/>
            <a:extLst>
              <a:ext uri="{FF2B5EF4-FFF2-40B4-BE49-F238E27FC236}">
                <a16:creationId xmlns:a16="http://schemas.microsoft.com/office/drawing/2014/main" id="{60A5D61A-0E16-46D8-B6DF-465BA7C01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4035" y="430538"/>
            <a:ext cx="487363" cy="4873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2151FAE-157F-4E86-BC00-53DC1B09F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387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CC93BA5-6CAF-4F9A-B5BC-BA142914B793}"/>
              </a:ext>
            </a:extLst>
          </p:cNvPr>
          <p:cNvSpPr/>
          <p:nvPr/>
        </p:nvSpPr>
        <p:spPr>
          <a:xfrm>
            <a:off x="-66595" y="379796"/>
            <a:ext cx="5874328" cy="5227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C00000"/>
            </a:solidFill>
            <a:prstDash val="solid"/>
            <a:miter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>
                <a:solidFill>
                  <a:schemeClr val="bg1"/>
                </a:solidFill>
                <a:latin typeface="Arial" pitchFamily="18"/>
                <a:ea typeface="Microsoft YaHei" pitchFamily="2"/>
                <a:cs typeface="Mangal" pitchFamily="2"/>
              </a:rPr>
              <a:t>Il brano musicale racconta di…</a:t>
            </a:r>
            <a:r>
              <a:rPr lang="it-IT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CDCE07-D0CC-4470-8D30-8F88BE404050}"/>
              </a:ext>
            </a:extLst>
          </p:cNvPr>
          <p:cNvSpPr txBox="1"/>
          <p:nvPr/>
        </p:nvSpPr>
        <p:spPr>
          <a:xfrm>
            <a:off x="251791" y="1007165"/>
            <a:ext cx="555594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Questo brano musicale, composto nel 1896 da un autore sconosciuto, è stato scelto per presentare il </a:t>
            </a:r>
            <a:r>
              <a:rPr lang="it-IT" sz="2000" b="1" dirty="0"/>
              <a:t>fenomeno delle grandi emigrazioni oltreoceano degli italiani tra XIX e XX secolo</a:t>
            </a:r>
            <a:r>
              <a:rPr lang="it-IT" sz="2000" dirty="0"/>
              <a:t>, perché testimonia ciò che accadde a milioni di persone, che in quel periodo lasciarono la propria terra verso paesi lontani, cercando un futuro possibile per sé e per i propri figli.</a:t>
            </a:r>
          </a:p>
          <a:p>
            <a:pPr algn="just"/>
            <a:r>
              <a:rPr lang="it-IT" sz="2000" i="1" dirty="0"/>
              <a:t>Italia bella mostrati gentile</a:t>
            </a:r>
            <a:r>
              <a:rPr lang="it-IT" sz="2000" dirty="0"/>
              <a:t>, è un brano di </a:t>
            </a:r>
            <a:r>
              <a:rPr lang="it-IT" sz="2000" b="1" dirty="0"/>
              <a:t>musica popolare</a:t>
            </a:r>
            <a:r>
              <a:rPr lang="it-IT" sz="2000" dirty="0"/>
              <a:t> dal ritmo allegro e scanzonato, adatto per accompagnare una danza. Gli strumenti sono quelli della musica di strada: chitarra, tamburello e voce. </a:t>
            </a:r>
            <a:r>
              <a:rPr lang="it-IT" sz="2000" b="1" dirty="0"/>
              <a:t>La melodia e il ritmo</a:t>
            </a:r>
            <a:r>
              <a:rPr lang="it-IT" sz="2000" dirty="0"/>
              <a:t> esprimono sentimenti diversi dalla tristezza e malinconia che di solito caratterizzano le canzoni dei migranti; qui si respira invece lo </a:t>
            </a:r>
            <a:r>
              <a:rPr lang="it-IT" sz="2000" b="1" dirty="0"/>
              <a:t>spirito ironico </a:t>
            </a:r>
            <a:r>
              <a:rPr lang="it-IT" sz="2000" dirty="0"/>
              <a:t>di chi, appartenendo alle classi sociali più povere, protesta contro lo Stato che «abbandona i suoi figli» e li costringe a emigrare.</a:t>
            </a:r>
          </a:p>
          <a:p>
            <a:pPr algn="just"/>
            <a:endParaRPr lang="it-IT" b="1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1B125F-03C3-4350-9923-616954409526}"/>
              </a:ext>
            </a:extLst>
          </p:cNvPr>
          <p:cNvSpPr txBox="1"/>
          <p:nvPr/>
        </p:nvSpPr>
        <p:spPr>
          <a:xfrm>
            <a:off x="6095999" y="198782"/>
            <a:ext cx="555594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Il testo </a:t>
            </a:r>
            <a:r>
              <a:rPr lang="it-IT" sz="2000" dirty="0"/>
              <a:t>rispecchia questi sentimenti e ci dà alcune </a:t>
            </a:r>
            <a:r>
              <a:rPr lang="it-IT" sz="2000" b="1" dirty="0"/>
              <a:t>informazioni sul fenomeno dell’emigrazione </a:t>
            </a:r>
            <a:r>
              <a:rPr lang="it-IT" sz="2000" dirty="0"/>
              <a:t>dal punto di vista di chi ebbe a soffrirne: </a:t>
            </a:r>
          </a:p>
          <a:p>
            <a:pPr algn="just"/>
            <a:r>
              <a:rPr lang="it-IT" sz="2000" dirty="0"/>
              <a:t>- </a:t>
            </a:r>
            <a:r>
              <a:rPr lang="it-IT" sz="2000" b="1" dirty="0"/>
              <a:t>le condizioni di vita </a:t>
            </a:r>
            <a:r>
              <a:rPr lang="it-IT" sz="2000" dirty="0"/>
              <a:t>di chi decideva di partire erano misere a causa di uno Stato incapace di occuparsi dei suoi «figli»;</a:t>
            </a:r>
          </a:p>
          <a:p>
            <a:pPr algn="just"/>
            <a:r>
              <a:rPr lang="it-IT" sz="2000" dirty="0"/>
              <a:t>- </a:t>
            </a:r>
            <a:r>
              <a:rPr lang="it-IT" sz="2000" b="1" dirty="0"/>
              <a:t>partivano soprattutto i giovani uomini </a:t>
            </a:r>
            <a:r>
              <a:rPr lang="it-IT" sz="2000" dirty="0"/>
              <a:t>delle classi popolari, mentre restavano le donne, le ragazze da marito e gli appartenenti alla Chiesa;</a:t>
            </a:r>
          </a:p>
          <a:p>
            <a:pPr algn="just"/>
            <a:r>
              <a:rPr lang="it-IT" sz="2000" dirty="0"/>
              <a:t>- c’era speranza nel secolo che stava per arrivare (il Novecento), ma </a:t>
            </a:r>
            <a:r>
              <a:rPr lang="it-IT" sz="2000" b="1" dirty="0"/>
              <a:t>rassegnazione per la condizione degli operai</a:t>
            </a:r>
            <a:r>
              <a:rPr lang="it-IT" sz="2000" dirty="0"/>
              <a:t>; in queste parole risuona la protesta della povera gente che, nella seconda metà dell’Ottocento, comincia ad essere politicizzata e consapevole della propria situazione, grazie al </a:t>
            </a:r>
            <a:r>
              <a:rPr lang="it-IT" sz="2000" b="1" dirty="0"/>
              <a:t>Socialismo</a:t>
            </a:r>
            <a:r>
              <a:rPr lang="it-IT" sz="2000" dirty="0"/>
              <a:t>, e per questo lotta per i propri diritti.</a:t>
            </a:r>
          </a:p>
          <a:p>
            <a:pPr algn="just"/>
            <a:r>
              <a:rPr lang="it-IT" sz="2000" dirty="0"/>
              <a:t>Questa canzone, in ultima analisi, rappresenta </a:t>
            </a:r>
            <a:r>
              <a:rPr lang="it-IT" sz="2000" b="1" dirty="0"/>
              <a:t>la voce di protesta, stemperata dalla musica e dall’ironia, di chi visse da protagonista il fenomeno migratorio a cavallo tra XIX e XX secolo in Italia: braccianti, contadini, operai.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1187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19EADE-DB9C-4B24-A9B3-28EDE9E28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537" cy="7104185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CC93BA5-6CAF-4F9A-B5BC-BA142914B793}"/>
              </a:ext>
            </a:extLst>
          </p:cNvPr>
          <p:cNvSpPr/>
          <p:nvPr/>
        </p:nvSpPr>
        <p:spPr>
          <a:xfrm>
            <a:off x="-66595" y="379796"/>
            <a:ext cx="5857258" cy="5227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C00000"/>
            </a:solidFill>
            <a:prstDash val="solid"/>
            <a:miter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600" b="1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Emigrazione italiana tra ‘800 e ‘900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A71E26-A7D7-49B1-8E6C-F8035F06260C}"/>
              </a:ext>
            </a:extLst>
          </p:cNvPr>
          <p:cNvSpPr txBox="1"/>
          <p:nvPr/>
        </p:nvSpPr>
        <p:spPr>
          <a:xfrm>
            <a:off x="755374" y="16035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A612A7-6261-4C8B-954A-720D878B2D36}"/>
              </a:ext>
            </a:extLst>
          </p:cNvPr>
          <p:cNvSpPr txBox="1"/>
          <p:nvPr/>
        </p:nvSpPr>
        <p:spPr>
          <a:xfrm>
            <a:off x="96458" y="902512"/>
            <a:ext cx="569420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900" b="1" dirty="0"/>
              <a:t>Tra il 1876 e il 1915 ci fu, dall’Italia, una fortissima ondata migratoria, verso l’America Latina</a:t>
            </a:r>
            <a:r>
              <a:rPr lang="it-IT" sz="1900" dirty="0"/>
              <a:t>, soprattutto Argentina e Brasile, enormi paesi agricoli, </a:t>
            </a:r>
            <a:r>
              <a:rPr lang="it-IT" sz="1900" b="1" dirty="0"/>
              <a:t>e gli Stati Uniti</a:t>
            </a:r>
            <a:r>
              <a:rPr lang="it-IT" sz="1900" dirty="0"/>
              <a:t>, in piena espansione urbanistica. Il fenomeno migratorio c’era sempre stato e continuò anche dopo la Prima guerra mondiale, fino agli anni Settanta, quando per la prima volta gli immigrati in Italia superarono gli emigrati, ma nel quarantennio a cavallo tra il XIX e XX secolo il numero degli espatri italiani fu assolutamente notevole. Partirono in quel periodo più di </a:t>
            </a:r>
            <a:r>
              <a:rPr lang="it-IT" sz="1900" b="1" dirty="0"/>
              <a:t>14 milioni di persone</a:t>
            </a:r>
            <a:r>
              <a:rPr lang="it-IT" sz="1900" dirty="0"/>
              <a:t>, 8 milioni dei quali varcarono l’oceano; gli altri andarono verso altre mete in Europa. Erano </a:t>
            </a:r>
            <a:r>
              <a:rPr lang="it-IT" sz="1900" b="1" dirty="0"/>
              <a:t>contadini e braccianti</a:t>
            </a:r>
            <a:r>
              <a:rPr lang="it-IT" sz="1900" dirty="0"/>
              <a:t>, per la maggior parte, ma anche operai, artigiani e professionisti. Per quanto riguarda le aree di origine dei flussi si possono individuare due fasi distinte:</a:t>
            </a:r>
          </a:p>
          <a:p>
            <a:pPr algn="just"/>
            <a:r>
              <a:rPr lang="it-IT" sz="1900" b="1" dirty="0"/>
              <a:t>- dal 1876 al 1900 fu il nord </a:t>
            </a:r>
            <a:r>
              <a:rPr lang="it-IT" sz="1900" dirty="0"/>
              <a:t>(Veneto, Friuli-Venezia Giulia, Piemonte, Lombardia e Liguria) il principale luogo di partenza;</a:t>
            </a:r>
          </a:p>
          <a:p>
            <a:pPr algn="just"/>
            <a:r>
              <a:rPr lang="it-IT" sz="1900" b="1" dirty="0"/>
              <a:t>- dal 1901 al 1915 le partenze dal sud </a:t>
            </a:r>
            <a:r>
              <a:rPr lang="it-IT" sz="1900" dirty="0"/>
              <a:t>(in particolare Sicilia, Campania e Calabria) diventarono predominanti.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EB2D6A-5438-44E9-8CF4-584B525BB34D}"/>
              </a:ext>
            </a:extLst>
          </p:cNvPr>
          <p:cNvSpPr txBox="1"/>
          <p:nvPr/>
        </p:nvSpPr>
        <p:spPr>
          <a:xfrm>
            <a:off x="6096000" y="8735"/>
            <a:ext cx="585725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900" dirty="0"/>
              <a:t>Molti </a:t>
            </a:r>
            <a:r>
              <a:rPr lang="it-IT" sz="1900"/>
              <a:t>degli emigrati</a:t>
            </a:r>
            <a:r>
              <a:rPr lang="it-IT" sz="1900" dirty="0"/>
              <a:t>, dopo un certo periodo, tornarono in patria, ma la maggior parte restò per sempre nelle terre di approdo. </a:t>
            </a:r>
          </a:p>
          <a:p>
            <a:pPr algn="just"/>
            <a:r>
              <a:rPr lang="it-IT" sz="1900" dirty="0"/>
              <a:t>Non fu un movimento solo maschile, sicuramente però partirono prevalentemente </a:t>
            </a:r>
            <a:r>
              <a:rPr lang="it-IT" sz="1900" b="1" dirty="0"/>
              <a:t>giovani uomini</a:t>
            </a:r>
            <a:r>
              <a:rPr lang="it-IT" sz="1900" dirty="0"/>
              <a:t>, che, se sposati, si facevano raggiungere dalla moglie e dai figli. Difficilmente partivano donne sole, piuttosto </a:t>
            </a:r>
            <a:r>
              <a:rPr lang="it-IT" sz="1900" b="1" dirty="0"/>
              <a:t>interi gruppi famigliari. </a:t>
            </a:r>
          </a:p>
          <a:p>
            <a:pPr algn="just"/>
            <a:r>
              <a:rPr lang="it-IT" sz="1900" b="1" dirty="0"/>
              <a:t>La prima causa di partenza </a:t>
            </a:r>
            <a:r>
              <a:rPr lang="it-IT" sz="1900" dirty="0"/>
              <a:t>era la miseria, conseguente alla </a:t>
            </a:r>
            <a:r>
              <a:rPr lang="it-IT" sz="1900" b="1" dirty="0"/>
              <a:t>crisi agricola </a:t>
            </a:r>
            <a:r>
              <a:rPr lang="it-IT" sz="1900" dirty="0"/>
              <a:t>della seconda metà dell’Ottocento, che colpì l’Europa e l’Italia in particolare. La seconda fu che la popolazione italiana era cresciuta nei decenni precedenti, a fronte di una mancanza di posti di lavoro; il sistema fiscale dello Stato da poco unificato peggiorava le cose. </a:t>
            </a:r>
            <a:r>
              <a:rPr lang="it-IT" sz="1900" b="1" dirty="0"/>
              <a:t>Povertà e crescita demografica</a:t>
            </a:r>
            <a:r>
              <a:rPr lang="it-IT" sz="1900" dirty="0"/>
              <a:t> non furono gli unici motivi che scatenarono l’emigrazione in massa in questi anni; ci furono ragioni economiche più complesse, legate al </a:t>
            </a:r>
            <a:r>
              <a:rPr lang="it-IT" sz="1900" b="1" dirty="0"/>
              <a:t>mercato del lavoro</a:t>
            </a:r>
            <a:r>
              <a:rPr lang="it-IT" sz="1900" dirty="0"/>
              <a:t> che si era ampliato fino a legare </a:t>
            </a:r>
            <a:r>
              <a:rPr lang="it-IT" sz="1900" b="1" dirty="0"/>
              <a:t>l’offerta di lavoro nazionale alla domanda intercontinentale</a:t>
            </a:r>
            <a:r>
              <a:rPr lang="it-IT" sz="1900" dirty="0"/>
              <a:t>. Le catene migratorie si irrobustirono sempre più, anche per il richiamo dei compaesani che avevano trovato fortuna oltreoceano.</a:t>
            </a:r>
          </a:p>
          <a:p>
            <a:pPr algn="just"/>
            <a:r>
              <a:rPr lang="it-IT" sz="1900" dirty="0"/>
              <a:t>(AA. VV., </a:t>
            </a:r>
            <a:r>
              <a:rPr lang="it-IT" sz="1900" i="1" dirty="0"/>
              <a:t>Storia dell’emigrazione italiana, vol. 1, Partenze</a:t>
            </a:r>
            <a:r>
              <a:rPr lang="it-IT" sz="1900" dirty="0"/>
              <a:t>, Donzelli, 2001)</a:t>
            </a:r>
          </a:p>
        </p:txBody>
      </p:sp>
    </p:spTree>
    <p:extLst>
      <p:ext uri="{BB962C8B-B14F-4D97-AF65-F5344CB8AC3E}">
        <p14:creationId xmlns:p14="http://schemas.microsoft.com/office/powerpoint/2010/main" val="72911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D03648E-17F3-440D-9C1D-7322D7D11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103872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CC93BA5-6CAF-4F9A-B5BC-BA142914B793}"/>
              </a:ext>
            </a:extLst>
          </p:cNvPr>
          <p:cNvSpPr/>
          <p:nvPr/>
        </p:nvSpPr>
        <p:spPr>
          <a:xfrm>
            <a:off x="-108160" y="546050"/>
            <a:ext cx="9940781" cy="5227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C00000"/>
            </a:solidFill>
            <a:prstDash val="solid"/>
            <a:miter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>
                <a:solidFill>
                  <a:schemeClr val="bg1"/>
                </a:solidFill>
                <a:latin typeface="Arial" pitchFamily="18"/>
                <a:ea typeface="Microsoft YaHei" pitchFamily="2"/>
                <a:cs typeface="Mangal" pitchFamily="2"/>
              </a:rPr>
              <a:t>Possibile m</a:t>
            </a:r>
            <a:r>
              <a:rPr lang="it-IT" sz="2800" b="1" i="0" u="none" strike="noStrike" kern="1200" cap="none" spc="0" baseline="0" dirty="0">
                <a:solidFill>
                  <a:schemeClr val="bg1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a</a:t>
            </a:r>
            <a:r>
              <a:rPr lang="it-IT" sz="2800" b="1" dirty="0">
                <a:solidFill>
                  <a:schemeClr val="bg1"/>
                </a:solidFill>
                <a:latin typeface="Arial" pitchFamily="18"/>
                <a:ea typeface="Microsoft YaHei" pitchFamily="2"/>
                <a:cs typeface="Mangal" pitchFamily="2"/>
              </a:rPr>
              <a:t>ppa concettuale per tesina pluridisciplinare</a:t>
            </a:r>
            <a:endParaRPr lang="it-IT" sz="2800" b="1" i="0" u="none" strike="noStrike" kern="1200" cap="none" spc="0" baseline="0" dirty="0">
              <a:solidFill>
                <a:schemeClr val="bg1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2E322880-A187-4F06-8556-B7486E386458}"/>
              </a:ext>
            </a:extLst>
          </p:cNvPr>
          <p:cNvSpPr/>
          <p:nvPr/>
        </p:nvSpPr>
        <p:spPr>
          <a:xfrm>
            <a:off x="4313583" y="1404730"/>
            <a:ext cx="2928730" cy="106017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ED. MUSICALE: LA MUSICA POPOLARE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D9735B16-F451-4350-8E59-F337241C5F7B}"/>
              </a:ext>
            </a:extLst>
          </p:cNvPr>
          <p:cNvSpPr/>
          <p:nvPr/>
        </p:nvSpPr>
        <p:spPr>
          <a:xfrm>
            <a:off x="589722" y="1583634"/>
            <a:ext cx="2928730" cy="106017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GEOGRAFIA: BRASILE, ARGENTINA, STATI UNITI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4EC5F95-CBD9-48CA-9827-BFC5E35E9858}"/>
              </a:ext>
            </a:extLst>
          </p:cNvPr>
          <p:cNvSpPr/>
          <p:nvPr/>
        </p:nvSpPr>
        <p:spPr>
          <a:xfrm>
            <a:off x="4313583" y="3210961"/>
            <a:ext cx="2928730" cy="10601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STORIA: EMIGRAZIONE ITALIANA XIX-XX SECOLO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043BEAAF-16D6-465A-981F-BFC20AD9E056}"/>
              </a:ext>
            </a:extLst>
          </p:cNvPr>
          <p:cNvSpPr/>
          <p:nvPr/>
        </p:nvSpPr>
        <p:spPr>
          <a:xfrm>
            <a:off x="8037444" y="1583634"/>
            <a:ext cx="2928730" cy="106017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TECNOLOGIA: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LA FOTOGRAFIA TRA ‘800 E ‘900 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7CEE988-D6C9-47C4-9C04-6CEC19615ABF}"/>
              </a:ext>
            </a:extLst>
          </p:cNvPr>
          <p:cNvSpPr/>
          <p:nvPr/>
        </p:nvSpPr>
        <p:spPr>
          <a:xfrm>
            <a:off x="8037444" y="3356113"/>
            <a:ext cx="2928730" cy="106017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SCIENZE: SCOPERTE SCIENTIFICHE TRA ‘800 E ‘900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D04D9EF-9767-49FB-8404-D6AC4D95DADF}"/>
              </a:ext>
            </a:extLst>
          </p:cNvPr>
          <p:cNvSpPr/>
          <p:nvPr/>
        </p:nvSpPr>
        <p:spPr>
          <a:xfrm>
            <a:off x="8163340" y="5274366"/>
            <a:ext cx="2928730" cy="10601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ED. FISICA: LA DANZA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5615349-D145-4B72-948A-CAABCC0AEB2A}"/>
              </a:ext>
            </a:extLst>
          </p:cNvPr>
          <p:cNvSpPr/>
          <p:nvPr/>
        </p:nvSpPr>
        <p:spPr>
          <a:xfrm>
            <a:off x="4313583" y="5326651"/>
            <a:ext cx="2928730" cy="10601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LINGUE: PROGETTARE O RACCONTARE UN VIAGGIO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147E5CC-6AE1-4F2F-BA0D-F6AEADBA8E8B}"/>
              </a:ext>
            </a:extLst>
          </p:cNvPr>
          <p:cNvSpPr/>
          <p:nvPr/>
        </p:nvSpPr>
        <p:spPr>
          <a:xfrm>
            <a:off x="602973" y="3257395"/>
            <a:ext cx="2928730" cy="10601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ED. ARTISTICA: «IL QUARTO STATO»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FA90F74-6833-4CE3-A827-F4695628FB30}"/>
              </a:ext>
            </a:extLst>
          </p:cNvPr>
          <p:cNvSpPr/>
          <p:nvPr/>
        </p:nvSpPr>
        <p:spPr>
          <a:xfrm>
            <a:off x="589722" y="5251776"/>
            <a:ext cx="2928730" cy="106017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LETTERATURA: DECADENTISMO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GIOVANNI PASCOLI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3AF4E9F-155C-4681-AD5A-2A6875448AE4}"/>
              </a:ext>
            </a:extLst>
          </p:cNvPr>
          <p:cNvCxnSpPr/>
          <p:nvPr/>
        </p:nvCxnSpPr>
        <p:spPr>
          <a:xfrm flipV="1">
            <a:off x="7036904" y="2464904"/>
            <a:ext cx="1000540" cy="693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78CAF16-966D-4203-827F-409DF9995471}"/>
              </a:ext>
            </a:extLst>
          </p:cNvPr>
          <p:cNvCxnSpPr/>
          <p:nvPr/>
        </p:nvCxnSpPr>
        <p:spPr>
          <a:xfrm flipV="1">
            <a:off x="5777948" y="2643808"/>
            <a:ext cx="0" cy="377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6C973AA-A1CB-49C3-8289-058A1E58A625}"/>
              </a:ext>
            </a:extLst>
          </p:cNvPr>
          <p:cNvCxnSpPr/>
          <p:nvPr/>
        </p:nvCxnSpPr>
        <p:spPr>
          <a:xfrm flipH="1" flipV="1">
            <a:off x="3286539" y="2643808"/>
            <a:ext cx="1027044" cy="71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D747356-D68D-4E10-A60D-18334928A86E}"/>
              </a:ext>
            </a:extLst>
          </p:cNvPr>
          <p:cNvCxnSpPr/>
          <p:nvPr/>
        </p:nvCxnSpPr>
        <p:spPr>
          <a:xfrm flipH="1">
            <a:off x="3684104" y="3688763"/>
            <a:ext cx="4505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DBFD5AB-B379-46E0-9034-1040766178C0}"/>
              </a:ext>
            </a:extLst>
          </p:cNvPr>
          <p:cNvCxnSpPr/>
          <p:nvPr/>
        </p:nvCxnSpPr>
        <p:spPr>
          <a:xfrm>
            <a:off x="7394713" y="3886200"/>
            <a:ext cx="490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196600C-9556-45FE-A384-5D2563AABE03}"/>
              </a:ext>
            </a:extLst>
          </p:cNvPr>
          <p:cNvCxnSpPr/>
          <p:nvPr/>
        </p:nvCxnSpPr>
        <p:spPr>
          <a:xfrm>
            <a:off x="6851374" y="4218850"/>
            <a:ext cx="1444487" cy="1055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BC8F120-5717-471F-B4A4-44D259DEA3FD}"/>
              </a:ext>
            </a:extLst>
          </p:cNvPr>
          <p:cNvCxnSpPr/>
          <p:nvPr/>
        </p:nvCxnSpPr>
        <p:spPr>
          <a:xfrm>
            <a:off x="5930348" y="4416287"/>
            <a:ext cx="0" cy="727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384A53D6-ACE2-4C43-906E-44E5C1A3123F}"/>
              </a:ext>
            </a:extLst>
          </p:cNvPr>
          <p:cNvCxnSpPr/>
          <p:nvPr/>
        </p:nvCxnSpPr>
        <p:spPr>
          <a:xfrm flipH="1">
            <a:off x="3101009" y="4218850"/>
            <a:ext cx="1364974" cy="1032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9242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</TotalTime>
  <Words>1126</Words>
  <Application>Microsoft Office PowerPoint</Application>
  <PresentationFormat>Widescreen</PresentationFormat>
  <Paragraphs>62</Paragraphs>
  <Slides>6</Slides>
  <Notes>5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nina quarenghi</dc:creator>
  <cp:lastModifiedBy>nina quarenghi</cp:lastModifiedBy>
  <cp:revision>76</cp:revision>
  <dcterms:created xsi:type="dcterms:W3CDTF">2020-03-20T09:29:43Z</dcterms:created>
  <dcterms:modified xsi:type="dcterms:W3CDTF">2020-05-02T08:45:29Z</dcterms:modified>
</cp:coreProperties>
</file>